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19"/>
  </p:notesMasterIdLst>
  <p:handoutMasterIdLst>
    <p:handoutMasterId r:id="rId20"/>
  </p:handoutMasterIdLst>
  <p:sldIdLst>
    <p:sldId id="259" r:id="rId5"/>
    <p:sldId id="519" r:id="rId6"/>
    <p:sldId id="522" r:id="rId7"/>
    <p:sldId id="525" r:id="rId8"/>
    <p:sldId id="512" r:id="rId9"/>
    <p:sldId id="523" r:id="rId10"/>
    <p:sldId id="524" r:id="rId11"/>
    <p:sldId id="521" r:id="rId12"/>
    <p:sldId id="518" r:id="rId13"/>
    <p:sldId id="526" r:id="rId14"/>
    <p:sldId id="517" r:id="rId15"/>
    <p:sldId id="520" r:id="rId16"/>
    <p:sldId id="527" r:id="rId17"/>
    <p:sldId id="50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47"/>
    <a:srgbClr val="00AA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56CBB3-A433-4811-84AE-B085F9986105}" v="1" dt="2024-09-05T13:53:41.4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689C563-3402-2841-8AC0-D9614ABB72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3CA4DA1-ECD5-BB48-833B-68EE0D012BD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032814-9AF5-9D4F-833D-F2E1B689402C}" type="datetimeFigureOut">
              <a:rPr lang="en-US" smtClean="0"/>
              <a:t>9/11/2024</a:t>
            </a:fld>
            <a:endParaRPr lang="en-US"/>
          </a:p>
        </p:txBody>
      </p:sp>
      <p:sp>
        <p:nvSpPr>
          <p:cNvPr id="4" name="Footer Placeholder 3">
            <a:extLst>
              <a:ext uri="{FF2B5EF4-FFF2-40B4-BE49-F238E27FC236}">
                <a16:creationId xmlns:a16="http://schemas.microsoft.com/office/drawing/2014/main" id="{FE681B8C-48F4-7446-A564-4FE0BA3303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B5BFF91-D285-4441-8206-84C6DEB36D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A9733D-F9BC-0A49-B3F3-EDDA9E3F0423}" type="slidenum">
              <a:rPr lang="en-US" smtClean="0"/>
              <a:t>‹#›</a:t>
            </a:fld>
            <a:endParaRPr lang="en-US"/>
          </a:p>
        </p:txBody>
      </p:sp>
    </p:spTree>
    <p:extLst>
      <p:ext uri="{BB962C8B-B14F-4D97-AF65-F5344CB8AC3E}">
        <p14:creationId xmlns:p14="http://schemas.microsoft.com/office/powerpoint/2010/main" val="172429015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628044-A946-CB4C-9B63-9B0FB6ED27CE}" type="datetimeFigureOut">
              <a:rPr lang="en-US" smtClean="0"/>
              <a:t>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2023E-39AB-AE41-95EF-4C5F7881F05B}" type="slidenum">
              <a:rPr lang="en-US" smtClean="0"/>
              <a:t>‹#›</a:t>
            </a:fld>
            <a:endParaRPr lang="en-US"/>
          </a:p>
        </p:txBody>
      </p:sp>
    </p:spTree>
    <p:extLst>
      <p:ext uri="{BB962C8B-B14F-4D97-AF65-F5344CB8AC3E}">
        <p14:creationId xmlns:p14="http://schemas.microsoft.com/office/powerpoint/2010/main" val="212607636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nesting season has now finished and we’ve re-opened the car parks and removed the signage, we’d like to thank everyone that’s helped to protect these rare birds this year.</a:t>
            </a:r>
          </a:p>
        </p:txBody>
      </p:sp>
    </p:spTree>
    <p:extLst>
      <p:ext uri="{BB962C8B-B14F-4D97-AF65-F5344CB8AC3E}">
        <p14:creationId xmlns:p14="http://schemas.microsoft.com/office/powerpoint/2010/main" val="3871595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52532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872986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866784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260286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057217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708964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Trebuchet MS" panose="020B0603020202020204" pitchFamily="34" charset="0"/>
                <a:ea typeface="Calibri" panose="020F0502020204030204" pitchFamily="34" charset="0"/>
                <a:cs typeface="Calibri" panose="020F0502020204030204" pitchFamily="34" charset="0"/>
              </a:rPr>
              <a:t>Few </a:t>
            </a:r>
            <a:r>
              <a:rPr lang="en-GB" sz="1200">
                <a:effectLst/>
                <a:latin typeface="Trebuchet MS" panose="020B0603020202020204" pitchFamily="34" charset="0"/>
                <a:ea typeface="Calibri" panose="020F0502020204030204" pitchFamily="34" charset="0"/>
                <a:cs typeface="Arial" panose="020B0604020202020204" pitchFamily="34" charset="0"/>
              </a:rPr>
              <a:t>of us stop to make the connection with our local woodlands and the </a:t>
            </a:r>
            <a:r>
              <a:rPr lang="en-GB" sz="1200">
                <a:solidFill>
                  <a:srgbClr val="1E2522"/>
                </a:solidFill>
                <a:effectLst/>
                <a:latin typeface="Trebuchet MS" panose="020B0603020202020204" pitchFamily="34" charset="0"/>
                <a:ea typeface="Calibri" panose="020F0502020204030204" pitchFamily="34" charset="0"/>
                <a:cs typeface="Arial" panose="020B0604020202020204" pitchFamily="34" charset="0"/>
              </a:rPr>
              <a:t>supply of responsibly produced wood for </a:t>
            </a:r>
            <a:r>
              <a:rPr lang="en-GB" sz="1200">
                <a:effectLst/>
                <a:latin typeface="Trebuchet MS" panose="020B0603020202020204" pitchFamily="34" charset="0"/>
                <a:ea typeface="Calibri" panose="020F0502020204030204" pitchFamily="34" charset="0"/>
                <a:cs typeface="Arial" panose="020B0604020202020204" pitchFamily="34" charset="0"/>
              </a:rPr>
              <a:t>products that are part of our daily lives. </a:t>
            </a:r>
            <a:r>
              <a:rPr lang="en-GB" sz="1200">
                <a:solidFill>
                  <a:srgbClr val="1E2522"/>
                </a:solidFill>
                <a:effectLst/>
                <a:latin typeface="Trebuchet MS" panose="020B0603020202020204" pitchFamily="34" charset="0"/>
                <a:ea typeface="Calibri" panose="020F0502020204030204" pitchFamily="34" charset="0"/>
                <a:cs typeface="Open Sans" panose="020B0606030504020204" pitchFamily="34" charset="0"/>
              </a:rPr>
              <a:t>The wood from trees that have been recently thinned from the </a:t>
            </a:r>
            <a:r>
              <a:rPr lang="en-GB" sz="1200" err="1">
                <a:solidFill>
                  <a:srgbClr val="1E2522"/>
                </a:solidFill>
                <a:effectLst/>
                <a:latin typeface="Trebuchet MS" panose="020B0603020202020204" pitchFamily="34" charset="0"/>
                <a:ea typeface="Calibri" panose="020F0502020204030204" pitchFamily="34" charset="0"/>
                <a:cs typeface="Open Sans" panose="020B0606030504020204" pitchFamily="34" charset="0"/>
              </a:rPr>
              <a:t>inclosures</a:t>
            </a:r>
            <a:r>
              <a:rPr lang="en-GB" sz="1200">
                <a:solidFill>
                  <a:srgbClr val="1E2522"/>
                </a:solidFill>
                <a:effectLst/>
                <a:latin typeface="Trebuchet MS" panose="020B0603020202020204" pitchFamily="34" charset="0"/>
                <a:ea typeface="Calibri" panose="020F0502020204030204" pitchFamily="34" charset="0"/>
                <a:cs typeface="Open Sans" panose="020B0606030504020204" pitchFamily="34" charset="0"/>
              </a:rPr>
              <a:t> will be used for products like garden sheds, fence panels, gates and posts and pallets. The remaining trees will carry on growing.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Tree>
    <p:extLst>
      <p:ext uri="{BB962C8B-B14F-4D97-AF65-F5344CB8AC3E}">
        <p14:creationId xmlns:p14="http://schemas.microsoft.com/office/powerpoint/2010/main" val="36530711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Slide - Option 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4495800"/>
            <a:ext cx="8164176" cy="990600"/>
          </a:xfrm>
          <a:prstGeom prst="rect">
            <a:avLst/>
          </a:prstGeom>
        </p:spPr>
        <p:txBody>
          <a:bodyPr>
            <a:noAutofit/>
          </a:bodyPr>
          <a:lstStyle>
            <a:lvl1pPr marL="0" indent="0" algn="l">
              <a:buNone/>
              <a:defRPr sz="2400">
                <a:solidFill>
                  <a:srgbClr val="00884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7" name="Title 1">
            <a:extLst>
              <a:ext uri="{FF2B5EF4-FFF2-40B4-BE49-F238E27FC236}">
                <a16:creationId xmlns:a16="http://schemas.microsoft.com/office/drawing/2014/main" id="{5D0CCE32-9EB3-8C43-BDF5-B9D65A34694A}"/>
              </a:ext>
            </a:extLst>
          </p:cNvPr>
          <p:cNvSpPr>
            <a:spLocks noGrp="1"/>
          </p:cNvSpPr>
          <p:nvPr>
            <p:ph type="ctrTitle" idx="4294967295" hasCustomPrompt="1"/>
          </p:nvPr>
        </p:nvSpPr>
        <p:spPr>
          <a:xfrm>
            <a:off x="838199" y="1371600"/>
            <a:ext cx="8558260" cy="2832100"/>
          </a:xfrm>
        </p:spPr>
        <p:txBody>
          <a:bodyPr anchor="b">
            <a:noAutofit/>
          </a:bodyPr>
          <a:lstStyle/>
          <a:p>
            <a:r>
              <a:rPr lang="en-US"/>
              <a:t>Click to edit master title style</a:t>
            </a:r>
          </a:p>
        </p:txBody>
      </p:sp>
      <p:pic>
        <p:nvPicPr>
          <p:cNvPr id="8" name="Picture 7">
            <a:extLst>
              <a:ext uri="{FF2B5EF4-FFF2-40B4-BE49-F238E27FC236}">
                <a16:creationId xmlns:a16="http://schemas.microsoft.com/office/drawing/2014/main" id="{208CD61F-FC5C-9E48-8643-E214C63D3234}"/>
              </a:ext>
            </a:extLst>
          </p:cNvPr>
          <p:cNvPicPr>
            <a:picLocks noChangeAspect="1"/>
          </p:cNvPicPr>
          <p:nvPr userDrawn="1"/>
        </p:nvPicPr>
        <p:blipFill>
          <a:blip r:embed="rId2"/>
          <a:stretch>
            <a:fillRect/>
          </a:stretch>
        </p:blipFill>
        <p:spPr>
          <a:xfrm>
            <a:off x="9396458" y="-57236"/>
            <a:ext cx="3148467" cy="6971383"/>
          </a:xfrm>
          <a:prstGeom prst="rect">
            <a:avLst/>
          </a:prstGeom>
        </p:spPr>
      </p:pic>
    </p:spTree>
    <p:extLst>
      <p:ext uri="{BB962C8B-B14F-4D97-AF65-F5344CB8AC3E}">
        <p14:creationId xmlns:p14="http://schemas.microsoft.com/office/powerpoint/2010/main" val="984644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bulle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0E74534-9B5A-F543-8CBE-D8584039093D}"/>
              </a:ext>
            </a:extLst>
          </p:cNvPr>
          <p:cNvSpPr>
            <a:spLocks noGrp="1"/>
          </p:cNvSpPr>
          <p:nvPr>
            <p:ph type="title" hasCustomPrompt="1"/>
          </p:nvPr>
        </p:nvSpPr>
        <p:spPr>
          <a:xfrm>
            <a:off x="3389377" y="314557"/>
            <a:ext cx="8476449" cy="534522"/>
          </a:xfrm>
        </p:spPr>
        <p:txBody>
          <a:bodyPr anchor="t">
            <a:normAutofit/>
          </a:bodyPr>
          <a:lstStyle>
            <a:lvl1pPr algn="r">
              <a:defRPr sz="2400" b="0">
                <a:solidFill>
                  <a:srgbClr val="008847"/>
                </a:solidFill>
              </a:defRPr>
            </a:lvl1pPr>
          </a:lstStyle>
          <a:p>
            <a:r>
              <a:rPr lang="en-US"/>
              <a:t>Click to add slide title</a:t>
            </a:r>
          </a:p>
        </p:txBody>
      </p:sp>
      <p:sp>
        <p:nvSpPr>
          <p:cNvPr id="5" name="Content Placeholder 2">
            <a:extLst>
              <a:ext uri="{FF2B5EF4-FFF2-40B4-BE49-F238E27FC236}">
                <a16:creationId xmlns:a16="http://schemas.microsoft.com/office/drawing/2014/main" id="{CA206B25-877D-480B-B4D4-8A761ACAE860}"/>
              </a:ext>
            </a:extLst>
          </p:cNvPr>
          <p:cNvSpPr>
            <a:spLocks noGrp="1"/>
          </p:cNvSpPr>
          <p:nvPr>
            <p:ph idx="1" hasCustomPrompt="1"/>
          </p:nvPr>
        </p:nvSpPr>
        <p:spPr>
          <a:xfrm>
            <a:off x="557784" y="1207009"/>
            <a:ext cx="11158728" cy="5065775"/>
          </a:xfrm>
          <a:prstGeom prst="rect">
            <a:avLst/>
          </a:prstGeom>
        </p:spPr>
        <p:txBody>
          <a:bodyPr/>
          <a:lstStyle>
            <a:lvl1pPr marL="357188" indent="-357188">
              <a:buFontTx/>
              <a:buBlip>
                <a:blip r:embed="rId2"/>
              </a:buBlip>
              <a:defRPr/>
            </a:lvl1pPr>
            <a:lvl2pPr marL="712788" indent="-355600">
              <a:buFont typeface="Trebuchet MS" panose="020B0603020202020204" pitchFamily="34" charset="0"/>
              <a:buChar char="―"/>
              <a:defRPr/>
            </a:lvl2pPr>
          </a:lstStyle>
          <a:p>
            <a:pPr lvl="0"/>
            <a:r>
              <a:rPr lang="en-US"/>
              <a:t>Content</a:t>
            </a:r>
          </a:p>
          <a:p>
            <a:pPr lvl="1"/>
            <a:r>
              <a:rPr lang="en-US"/>
              <a:t>Second level</a:t>
            </a:r>
          </a:p>
        </p:txBody>
      </p:sp>
    </p:spTree>
    <p:extLst>
      <p:ext uri="{BB962C8B-B14F-4D97-AF65-F5344CB8AC3E}">
        <p14:creationId xmlns:p14="http://schemas.microsoft.com/office/powerpoint/2010/main" val="3316338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blank">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0E74534-9B5A-F543-8CBE-D8584039093D}"/>
              </a:ext>
            </a:extLst>
          </p:cNvPr>
          <p:cNvSpPr>
            <a:spLocks noGrp="1"/>
          </p:cNvSpPr>
          <p:nvPr>
            <p:ph type="title" hasCustomPrompt="1"/>
          </p:nvPr>
        </p:nvSpPr>
        <p:spPr>
          <a:xfrm>
            <a:off x="3389377" y="314557"/>
            <a:ext cx="8476449" cy="534522"/>
          </a:xfrm>
        </p:spPr>
        <p:txBody>
          <a:bodyPr anchor="t">
            <a:normAutofit/>
          </a:bodyPr>
          <a:lstStyle>
            <a:lvl1pPr algn="r">
              <a:defRPr sz="2400" b="0">
                <a:solidFill>
                  <a:srgbClr val="008847"/>
                </a:solidFill>
              </a:defRPr>
            </a:lvl1pPr>
          </a:lstStyle>
          <a:p>
            <a:r>
              <a:rPr lang="en-US"/>
              <a:t>Click to add slide title</a:t>
            </a:r>
          </a:p>
        </p:txBody>
      </p:sp>
      <p:sp>
        <p:nvSpPr>
          <p:cNvPr id="6" name="Footer Placeholder 4">
            <a:extLst>
              <a:ext uri="{FF2B5EF4-FFF2-40B4-BE49-F238E27FC236}">
                <a16:creationId xmlns:a16="http://schemas.microsoft.com/office/drawing/2014/main" id="{36D95328-C6E1-4F9D-8D2E-E536E1C0FA79}"/>
              </a:ext>
            </a:extLst>
          </p:cNvPr>
          <p:cNvSpPr>
            <a:spLocks noGrp="1"/>
          </p:cNvSpPr>
          <p:nvPr>
            <p:ph type="ftr" sz="quarter" idx="3"/>
          </p:nvPr>
        </p:nvSpPr>
        <p:spPr>
          <a:xfrm>
            <a:off x="10797683" y="6221405"/>
            <a:ext cx="650604" cy="365125"/>
          </a:xfrm>
          <a:prstGeom prst="rect">
            <a:avLst/>
          </a:prstGeom>
        </p:spPr>
        <p:txBody>
          <a:bodyPr vert="horz" lIns="91440" tIns="45720" rIns="91440" bIns="45720" rtlCol="0" anchor="ctr"/>
          <a:lstStyle>
            <a:lvl1pPr algn="l">
              <a:defRPr sz="1000" b="0" i="0">
                <a:solidFill>
                  <a:srgbClr val="008847"/>
                </a:solidFill>
                <a:latin typeface="Trebuchet MS" panose="020B0603020202020204" pitchFamily="34" charset="0"/>
                <a:ea typeface="Open Sans" panose="020B0606030504020204" pitchFamily="34" charset="0"/>
                <a:cs typeface="Open Sans" panose="020B0606030504020204" pitchFamily="34" charset="0"/>
              </a:defRPr>
            </a:lvl1pPr>
          </a:lstStyle>
          <a:p>
            <a:endParaRPr lang="en-US"/>
          </a:p>
        </p:txBody>
      </p:sp>
    </p:spTree>
    <p:extLst>
      <p:ext uri="{BB962C8B-B14F-4D97-AF65-F5344CB8AC3E}">
        <p14:creationId xmlns:p14="http://schemas.microsoft.com/office/powerpoint/2010/main" val="2551509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Title +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1" y="1197864"/>
            <a:ext cx="4223385" cy="2529586"/>
          </a:xfrm>
        </p:spPr>
        <p:txBody>
          <a:bodyPr anchor="b"/>
          <a:lstStyle>
            <a:lvl1pPr>
              <a:defRPr sz="3200" b="0">
                <a:solidFill>
                  <a:srgbClr val="008847"/>
                </a:solidFill>
              </a:defRPr>
            </a:lvl1pPr>
          </a:lstStyle>
          <a:p>
            <a:r>
              <a:rPr lang="en-US"/>
              <a:t>Click to add caption title</a:t>
            </a:r>
          </a:p>
        </p:txBody>
      </p:sp>
      <p:sp>
        <p:nvSpPr>
          <p:cNvPr id="3" name="Picture Placeholder 2"/>
          <p:cNvSpPr>
            <a:spLocks noGrp="1" noChangeAspect="1"/>
          </p:cNvSpPr>
          <p:nvPr>
            <p:ph type="pic" idx="1"/>
          </p:nvPr>
        </p:nvSpPr>
        <p:spPr>
          <a:xfrm>
            <a:off x="5000308" y="1197864"/>
            <a:ext cx="7068485" cy="5056633"/>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548641" y="3867912"/>
            <a:ext cx="4223385" cy="238658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p:txBody>
      </p:sp>
      <p:sp>
        <p:nvSpPr>
          <p:cNvPr id="6" name="Title 1">
            <a:extLst>
              <a:ext uri="{FF2B5EF4-FFF2-40B4-BE49-F238E27FC236}">
                <a16:creationId xmlns:a16="http://schemas.microsoft.com/office/drawing/2014/main" id="{47A8A59F-F9B7-4592-BE7B-D454B0BF772E}"/>
              </a:ext>
            </a:extLst>
          </p:cNvPr>
          <p:cNvSpPr txBox="1">
            <a:spLocks/>
          </p:cNvSpPr>
          <p:nvPr userDrawn="1"/>
        </p:nvSpPr>
        <p:spPr>
          <a:xfrm>
            <a:off x="3352801" y="314557"/>
            <a:ext cx="8513025" cy="534522"/>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2800" b="1" i="0" kern="1200">
                <a:solidFill>
                  <a:srgbClr val="008847"/>
                </a:solidFill>
                <a:latin typeface="Trebuchet MS" panose="020B0703020202090204" pitchFamily="34" charset="0"/>
                <a:ea typeface="+mj-ea"/>
                <a:cs typeface="+mj-cs"/>
              </a:defRPr>
            </a:lvl1pPr>
          </a:lstStyle>
          <a:p>
            <a:r>
              <a:rPr lang="en-US" sz="2400" b="0"/>
              <a:t>Click to add slide title</a:t>
            </a:r>
          </a:p>
        </p:txBody>
      </p:sp>
    </p:spTree>
    <p:extLst>
      <p:ext uri="{BB962C8B-B14F-4D97-AF65-F5344CB8AC3E}">
        <p14:creationId xmlns:p14="http://schemas.microsoft.com/office/powerpoint/2010/main" val="1565934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Title Slide - Opt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30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Slide Titl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784" y="1156603"/>
            <a:ext cx="11158728" cy="614970"/>
          </a:xfrm>
        </p:spPr>
        <p:txBody>
          <a:bodyPr anchor="t">
            <a:normAutofit/>
          </a:bodyPr>
          <a:lstStyle>
            <a:lvl1pPr>
              <a:defRPr sz="3500">
                <a:solidFill>
                  <a:srgbClr val="008847"/>
                </a:solidFill>
              </a:defRPr>
            </a:lvl1pPr>
          </a:lstStyle>
          <a:p>
            <a:r>
              <a:rPr lang="en-US"/>
              <a:t>Click to add slide title</a:t>
            </a:r>
          </a:p>
        </p:txBody>
      </p:sp>
      <p:sp>
        <p:nvSpPr>
          <p:cNvPr id="7" name="Footer Placeholder 4">
            <a:extLst>
              <a:ext uri="{FF2B5EF4-FFF2-40B4-BE49-F238E27FC236}">
                <a16:creationId xmlns:a16="http://schemas.microsoft.com/office/drawing/2014/main" id="{38951379-AD41-4559-B334-5251BCF8C21B}"/>
              </a:ext>
            </a:extLst>
          </p:cNvPr>
          <p:cNvSpPr txBox="1">
            <a:spLocks/>
          </p:cNvSpPr>
          <p:nvPr userDrawn="1"/>
        </p:nvSpPr>
        <p:spPr>
          <a:xfrm>
            <a:off x="1" y="6571726"/>
            <a:ext cx="650604"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rgbClr val="008847"/>
                </a:solidFill>
                <a:latin typeface="Trebuchet MS" panose="020B0603020202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0DD2406-0EC1-47A0-AD92-13B0703499C5}" type="slidenum">
              <a:rPr lang="en-US" sz="1000" smtClean="0"/>
              <a:pPr/>
              <a:t>‹#›</a:t>
            </a:fld>
            <a:endParaRPr lang="en-US" sz="1000"/>
          </a:p>
        </p:txBody>
      </p:sp>
    </p:spTree>
    <p:extLst>
      <p:ext uri="{BB962C8B-B14F-4D97-AF65-F5344CB8AC3E}">
        <p14:creationId xmlns:p14="http://schemas.microsoft.com/office/powerpoint/2010/main" val="2891250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7784" y="1464088"/>
            <a:ext cx="11158728" cy="1644873"/>
          </a:xfrm>
          <a:prstGeom prst="rect">
            <a:avLst/>
          </a:prstGeom>
        </p:spPr>
        <p:txBody>
          <a:bodyPr vert="horz" lIns="91440" tIns="45720" rIns="91440" bIns="45720" rtlCol="0" anchor="ctr">
            <a:noAutofit/>
          </a:bodyPr>
          <a:lstStyle/>
          <a:p>
            <a:r>
              <a:rPr lang="en-US"/>
              <a:t>Main slides</a:t>
            </a:r>
          </a:p>
        </p:txBody>
      </p:sp>
      <p:cxnSp>
        <p:nvCxnSpPr>
          <p:cNvPr id="10" name="Straight Connector 9">
            <a:extLst>
              <a:ext uri="{FF2B5EF4-FFF2-40B4-BE49-F238E27FC236}">
                <a16:creationId xmlns:a16="http://schemas.microsoft.com/office/drawing/2014/main" id="{F6F3F541-F36A-6F4C-9EDC-62449EB5A0EC}"/>
              </a:ext>
            </a:extLst>
          </p:cNvPr>
          <p:cNvCxnSpPr/>
          <p:nvPr userDrawn="1"/>
        </p:nvCxnSpPr>
        <p:spPr>
          <a:xfrm>
            <a:off x="325216" y="1005015"/>
            <a:ext cx="11426939" cy="0"/>
          </a:xfrm>
          <a:prstGeom prst="line">
            <a:avLst/>
          </a:prstGeom>
          <a:ln w="15875">
            <a:solidFill>
              <a:srgbClr val="008847"/>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AD0FC25-32CE-3647-8E07-8A9AB5DACFA6}"/>
              </a:ext>
            </a:extLst>
          </p:cNvPr>
          <p:cNvPicPr>
            <a:picLocks noChangeAspect="1"/>
          </p:cNvPicPr>
          <p:nvPr userDrawn="1"/>
        </p:nvPicPr>
        <p:blipFill>
          <a:blip r:embed="rId8"/>
          <a:stretch>
            <a:fillRect/>
          </a:stretch>
        </p:blipFill>
        <p:spPr>
          <a:xfrm>
            <a:off x="325216" y="250353"/>
            <a:ext cx="2469259" cy="525127"/>
          </a:xfrm>
          <a:prstGeom prst="rect">
            <a:avLst/>
          </a:prstGeom>
        </p:spPr>
      </p:pic>
      <p:sp>
        <p:nvSpPr>
          <p:cNvPr id="11" name="Footer Placeholder 4">
            <a:extLst>
              <a:ext uri="{FF2B5EF4-FFF2-40B4-BE49-F238E27FC236}">
                <a16:creationId xmlns:a16="http://schemas.microsoft.com/office/drawing/2014/main" id="{614B710F-4163-4478-9C4D-3273618DBA4F}"/>
              </a:ext>
            </a:extLst>
          </p:cNvPr>
          <p:cNvSpPr txBox="1">
            <a:spLocks/>
          </p:cNvSpPr>
          <p:nvPr userDrawn="1"/>
        </p:nvSpPr>
        <p:spPr>
          <a:xfrm>
            <a:off x="1" y="6571726"/>
            <a:ext cx="650604"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rgbClr val="008847"/>
                </a:solidFill>
                <a:latin typeface="Trebuchet MS" panose="020B0603020202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0DD2406-0EC1-47A0-AD92-13B0703499C5}" type="slidenum">
              <a:rPr lang="en-US" sz="1000" smtClean="0"/>
              <a:pPr/>
              <a:t>‹#›</a:t>
            </a:fld>
            <a:endParaRPr lang="en-US" sz="1000"/>
          </a:p>
        </p:txBody>
      </p:sp>
    </p:spTree>
    <p:extLst>
      <p:ext uri="{BB962C8B-B14F-4D97-AF65-F5344CB8AC3E}">
        <p14:creationId xmlns:p14="http://schemas.microsoft.com/office/powerpoint/2010/main" val="4055006107"/>
      </p:ext>
    </p:extLst>
  </p:cSld>
  <p:clrMap bg1="lt1" tx1="dk1" bg2="lt2" tx2="dk2" accent1="accent1" accent2="accent2" accent3="accent3" accent4="accent4" accent5="accent5" accent6="accent6" hlink="hlink" folHlink="folHlink"/>
  <p:sldLayoutIdLst>
    <p:sldLayoutId id="2147483661" r:id="rId1"/>
    <p:sldLayoutId id="2147483677" r:id="rId2"/>
    <p:sldLayoutId id="2147483678" r:id="rId3"/>
    <p:sldLayoutId id="2147483669" r:id="rId4"/>
    <p:sldLayoutId id="2147483672" r:id="rId5"/>
    <p:sldLayoutId id="2147483662" r:id="rId6"/>
  </p:sldLayoutIdLst>
  <p:hf hdr="0" dt="0"/>
  <p:txStyles>
    <p:titleStyle>
      <a:lvl1pPr algn="l" defTabSz="914400" rtl="0" eaLnBrk="1" latinLnBrk="0" hangingPunct="1">
        <a:lnSpc>
          <a:spcPct val="90000"/>
        </a:lnSpc>
        <a:spcBef>
          <a:spcPct val="0"/>
        </a:spcBef>
        <a:buNone/>
        <a:defRPr sz="4400" b="1" i="0" kern="1200">
          <a:solidFill>
            <a:schemeClr val="tx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oodlandtrust.org.u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3D64198-91C5-4AA2-A3F8-9A0346655D48}"/>
              </a:ext>
            </a:extLst>
          </p:cNvPr>
          <p:cNvSpPr>
            <a:spLocks noGrp="1"/>
          </p:cNvSpPr>
          <p:nvPr>
            <p:ph type="subTitle" idx="1"/>
          </p:nvPr>
        </p:nvSpPr>
        <p:spPr/>
        <p:txBody>
          <a:bodyPr/>
          <a:lstStyle/>
          <a:p>
            <a:r>
              <a:rPr lang="en-GB"/>
              <a:t>5 September 2024</a:t>
            </a:r>
          </a:p>
        </p:txBody>
      </p:sp>
      <p:sp>
        <p:nvSpPr>
          <p:cNvPr id="3" name="Title 2">
            <a:extLst>
              <a:ext uri="{FF2B5EF4-FFF2-40B4-BE49-F238E27FC236}">
                <a16:creationId xmlns:a16="http://schemas.microsoft.com/office/drawing/2014/main" id="{788A284A-E3E7-48CC-AEB8-B726D8B4736A}"/>
              </a:ext>
            </a:extLst>
          </p:cNvPr>
          <p:cNvSpPr>
            <a:spLocks noGrp="1"/>
          </p:cNvSpPr>
          <p:nvPr>
            <p:ph type="ctrTitle" idx="4294967295"/>
          </p:nvPr>
        </p:nvSpPr>
        <p:spPr>
          <a:xfrm>
            <a:off x="838199" y="1371600"/>
            <a:ext cx="8558260" cy="2832100"/>
          </a:xfrm>
        </p:spPr>
        <p:txBody>
          <a:bodyPr/>
          <a:lstStyle/>
          <a:p>
            <a:br>
              <a:rPr lang="en-GB" sz="2400">
                <a:solidFill>
                  <a:srgbClr val="008847"/>
                </a:solidFill>
                <a:effectLst/>
                <a:latin typeface="Trebuchet MS" panose="020B0603020202020204" pitchFamily="34" charset="0"/>
                <a:ea typeface="Calibri" panose="020F0502020204030204" pitchFamily="34" charset="0"/>
                <a:cs typeface="Times New Roman" panose="02020603050405020304" pitchFamily="18" charset="0"/>
              </a:rPr>
            </a:br>
            <a:r>
              <a:rPr lang="en-GB" sz="2400" b="1">
                <a:solidFill>
                  <a:srgbClr val="008847"/>
                </a:solidFill>
                <a:effectLst/>
                <a:latin typeface="Trebuchet MS" panose="020B0603020202020204" pitchFamily="34" charset="0"/>
                <a:ea typeface="Calibri" panose="020F0502020204030204" pitchFamily="34" charset="0"/>
                <a:cs typeface="Times New Roman" panose="02020603050405020304" pitchFamily="18" charset="0"/>
              </a:rPr>
              <a:t>Consultative Panel</a:t>
            </a:r>
            <a:br>
              <a:rPr lang="en-GB" sz="2400" b="1">
                <a:solidFill>
                  <a:srgbClr val="008847"/>
                </a:solidFill>
                <a:effectLst/>
                <a:latin typeface="Trebuchet MS" panose="020B0603020202020204" pitchFamily="34" charset="0"/>
                <a:ea typeface="Calibri" panose="020F0502020204030204" pitchFamily="34" charset="0"/>
                <a:cs typeface="Times New Roman" panose="02020603050405020304" pitchFamily="18" charset="0"/>
              </a:rPr>
            </a:br>
            <a:r>
              <a:rPr lang="en-GB" sz="2400" b="1">
                <a:solidFill>
                  <a:srgbClr val="008847"/>
                </a:solidFill>
                <a:effectLst/>
                <a:latin typeface="Trebuchet MS" panose="020B0603020202020204" pitchFamily="34" charset="0"/>
                <a:ea typeface="Calibri" panose="020F0502020204030204" pitchFamily="34" charset="0"/>
                <a:cs typeface="Times New Roman" panose="02020603050405020304" pitchFamily="18" charset="0"/>
              </a:rPr>
              <a:t>On behalf of Forestry England</a:t>
            </a:r>
            <a:br>
              <a:rPr lang="en-GB" sz="2400">
                <a:solidFill>
                  <a:srgbClr val="008847"/>
                </a:solidFill>
                <a:effectLst/>
                <a:latin typeface="Trebuchet MS" panose="020B0603020202020204" pitchFamily="34" charset="0"/>
                <a:ea typeface="Calibri" panose="020F0502020204030204" pitchFamily="34" charset="0"/>
                <a:cs typeface="Times New Roman" panose="02020603050405020304" pitchFamily="18" charset="0"/>
              </a:rPr>
            </a:br>
            <a:br>
              <a:rPr lang="en-GB" sz="2400">
                <a:solidFill>
                  <a:srgbClr val="008847"/>
                </a:solidFill>
                <a:effectLst/>
                <a:latin typeface="Trebuchet MS" panose="020B0603020202020204" pitchFamily="34" charset="0"/>
                <a:ea typeface="Calibri" panose="020F0502020204030204" pitchFamily="34" charset="0"/>
                <a:cs typeface="Times New Roman" panose="02020603050405020304" pitchFamily="18" charset="0"/>
              </a:rPr>
            </a:br>
            <a:r>
              <a:rPr lang="en-GB" sz="2400" b="0">
                <a:effectLst/>
                <a:latin typeface="Trebuchet MS" panose="020B0603020202020204" pitchFamily="34" charset="0"/>
                <a:ea typeface="Calibri" panose="020F0502020204030204" pitchFamily="34" charset="0"/>
                <a:cs typeface="Times New Roman" panose="02020603050405020304" pitchFamily="18" charset="0"/>
              </a:rPr>
              <a:t>Sam Jones, Head of Recreation and Public Affairs</a:t>
            </a:r>
            <a:br>
              <a:rPr lang="en-GB" sz="2400">
                <a:solidFill>
                  <a:srgbClr val="008847"/>
                </a:solidFill>
                <a:effectLst/>
                <a:latin typeface="Trebuchet MS" panose="020B0603020202020204" pitchFamily="34" charset="0"/>
                <a:ea typeface="Calibri" panose="020F0502020204030204" pitchFamily="34" charset="0"/>
                <a:cs typeface="Times New Roman" panose="02020603050405020304" pitchFamily="18" charset="0"/>
              </a:rPr>
            </a:br>
            <a:endParaRPr lang="en-GB" sz="2400"/>
          </a:p>
        </p:txBody>
      </p:sp>
    </p:spTree>
    <p:extLst>
      <p:ext uri="{BB962C8B-B14F-4D97-AF65-F5344CB8AC3E}">
        <p14:creationId xmlns:p14="http://schemas.microsoft.com/office/powerpoint/2010/main" val="1253964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7831C-4A39-4624-A010-9C1DDE85939A}"/>
              </a:ext>
            </a:extLst>
          </p:cNvPr>
          <p:cNvSpPr>
            <a:spLocks noGrp="1"/>
          </p:cNvSpPr>
          <p:nvPr>
            <p:ph type="title"/>
          </p:nvPr>
        </p:nvSpPr>
        <p:spPr/>
        <p:txBody>
          <a:bodyPr/>
          <a:lstStyle/>
          <a:p>
            <a:r>
              <a:rPr lang="en-GB" i="1"/>
              <a:t>Welcoming people </a:t>
            </a:r>
            <a:r>
              <a:rPr lang="en-GB"/>
              <a:t>– our car parks</a:t>
            </a:r>
          </a:p>
        </p:txBody>
      </p:sp>
      <p:sp>
        <p:nvSpPr>
          <p:cNvPr id="4" name="Content Placeholder 3">
            <a:extLst>
              <a:ext uri="{FF2B5EF4-FFF2-40B4-BE49-F238E27FC236}">
                <a16:creationId xmlns:a16="http://schemas.microsoft.com/office/drawing/2014/main" id="{D95C517E-BD9B-40E3-AC63-9FE5D9E3BE00}"/>
              </a:ext>
            </a:extLst>
          </p:cNvPr>
          <p:cNvSpPr>
            <a:spLocks noGrp="1"/>
          </p:cNvSpPr>
          <p:nvPr>
            <p:ph idx="1"/>
          </p:nvPr>
        </p:nvSpPr>
        <p:spPr>
          <a:xfrm>
            <a:off x="433496" y="1350045"/>
            <a:ext cx="5442324" cy="4157910"/>
          </a:xfrm>
        </p:spPr>
        <p:txBody>
          <a:bodyPr/>
          <a:lstStyle/>
          <a:p>
            <a:pPr marL="0" indent="0">
              <a:buNone/>
            </a:pPr>
            <a:r>
              <a:rPr lang="en-GB" sz="2000">
                <a:solidFill>
                  <a:srgbClr val="000000"/>
                </a:solidFill>
                <a:effectLst/>
                <a:highlight>
                  <a:srgbClr val="FFFFFF"/>
                </a:highlight>
                <a:latin typeface="Trebuchet MS" panose="020B0603020202020204" pitchFamily="34" charset="0"/>
                <a:ea typeface="Calibri" panose="020F0502020204030204" pitchFamily="34" charset="0"/>
                <a:cs typeface="Calibri" panose="020F0502020204030204" pitchFamily="34" charset="0"/>
              </a:rPr>
              <a:t>We try our best to keep on top of</a:t>
            </a:r>
            <a:r>
              <a:rPr lang="en-GB" sz="2000">
                <a:effectLst/>
                <a:latin typeface="Trebuchet MS" panose="020B0603020202020204" pitchFamily="34" charset="0"/>
                <a:ea typeface="Calibri" panose="020F0502020204030204" pitchFamily="34" charset="0"/>
              </a:rPr>
              <a:t> maintaining our gravel tracks and car parks, </a:t>
            </a:r>
            <a:r>
              <a:rPr lang="en-GB" sz="2000">
                <a:solidFill>
                  <a:srgbClr val="000000"/>
                </a:solidFill>
                <a:effectLst/>
                <a:highlight>
                  <a:srgbClr val="FFFFFF"/>
                </a:highlight>
                <a:latin typeface="Trebuchet MS" panose="020B0603020202020204" pitchFamily="34" charset="0"/>
                <a:ea typeface="Calibri" panose="020F0502020204030204" pitchFamily="34" charset="0"/>
                <a:cs typeface="Calibri" panose="020F0502020204030204" pitchFamily="34" charset="0"/>
              </a:rPr>
              <a:t>but our budgets and staff resources are very stretched, and a huge amount of damage occurred during the wet winter and spring. </a:t>
            </a:r>
            <a:r>
              <a:rPr lang="en-GB" sz="2000">
                <a:effectLst/>
                <a:latin typeface="Trebuchet MS" panose="020B0603020202020204" pitchFamily="34" charset="0"/>
                <a:ea typeface="Calibri" panose="020F0502020204030204" pitchFamily="34" charset="0"/>
                <a:cs typeface="Calibri" panose="020F0502020204030204" pitchFamily="34" charset="0"/>
              </a:rPr>
              <a:t> </a:t>
            </a:r>
            <a:br>
              <a:rPr lang="en-GB" sz="2000">
                <a:effectLst/>
                <a:latin typeface="Trebuchet MS" panose="020B0603020202020204" pitchFamily="34" charset="0"/>
                <a:ea typeface="Calibri" panose="020F0502020204030204" pitchFamily="34" charset="0"/>
                <a:cs typeface="Calibri" panose="020F0502020204030204" pitchFamily="34" charset="0"/>
              </a:rPr>
            </a:br>
            <a:br>
              <a:rPr lang="en-GB" sz="2000">
                <a:effectLst/>
                <a:latin typeface="Trebuchet MS" panose="020B0603020202020204" pitchFamily="34" charset="0"/>
                <a:ea typeface="Calibri" panose="020F0502020204030204" pitchFamily="34" charset="0"/>
                <a:cs typeface="Calibri" panose="020F0502020204030204" pitchFamily="34" charset="0"/>
              </a:rPr>
            </a:br>
            <a:r>
              <a:rPr lang="en-GB" sz="2000">
                <a:effectLst/>
                <a:latin typeface="Trebuchet MS" panose="020B0603020202020204" pitchFamily="34" charset="0"/>
                <a:ea typeface="Aptos" panose="020B0004020202020204" pitchFamily="34" charset="0"/>
                <a:cs typeface="Aptos" panose="020B0004020202020204" pitchFamily="34" charset="0"/>
              </a:rPr>
              <a:t>Despite this, we’ve carried out repairs to 52 of our 130 car parks </a:t>
            </a:r>
            <a:r>
              <a:rPr lang="en-GB" sz="2000">
                <a:latin typeface="Trebuchet MS" panose="020B0603020202020204" pitchFamily="34" charset="0"/>
                <a:ea typeface="Aptos" panose="020B0004020202020204" pitchFamily="34" charset="0"/>
                <a:cs typeface="Aptos" panose="020B0004020202020204" pitchFamily="34" charset="0"/>
              </a:rPr>
              <a:t>since April. </a:t>
            </a:r>
            <a:r>
              <a:rPr lang="en-GB" sz="2000">
                <a:effectLst/>
                <a:latin typeface="Trebuchet MS" panose="020B0603020202020204" pitchFamily="34" charset="0"/>
                <a:ea typeface="Aptos" panose="020B0004020202020204" pitchFamily="34" charset="0"/>
                <a:cs typeface="Aptos" panose="020B0004020202020204" pitchFamily="34" charset="0"/>
              </a:rPr>
              <a:t>This rolling programme will continue – it’s a big-scale operation and there’s a lot to do, like many other organisations we are feeling the impact of the uncertain financial climate and higher inflation, which means that resources are tight.</a:t>
            </a:r>
          </a:p>
          <a:p>
            <a:pPr marL="0" indent="0" algn="l">
              <a:buNone/>
            </a:pPr>
            <a:endParaRPr lang="en-GB" sz="1200" i="0">
              <a:solidFill>
                <a:srgbClr val="323130"/>
              </a:solidFill>
              <a:effectLst/>
              <a:highlight>
                <a:srgbClr val="FFFF00"/>
              </a:highlight>
              <a:latin typeface="Segoe UI" panose="020B0502040204020203" pitchFamily="34" charset="0"/>
            </a:endParaRPr>
          </a:p>
        </p:txBody>
      </p:sp>
      <p:pic>
        <p:nvPicPr>
          <p:cNvPr id="5" name="Picture 4" descr="A bulldozer digging a hole in the dirt&#10;&#10;Description automatically generated">
            <a:extLst>
              <a:ext uri="{FF2B5EF4-FFF2-40B4-BE49-F238E27FC236}">
                <a16:creationId xmlns:a16="http://schemas.microsoft.com/office/drawing/2014/main" id="{85CD42CD-6F5D-CA2B-D275-802EF8458ACB}"/>
              </a:ext>
            </a:extLst>
          </p:cNvPr>
          <p:cNvPicPr>
            <a:picLocks noChangeAspect="1"/>
          </p:cNvPicPr>
          <p:nvPr/>
        </p:nvPicPr>
        <p:blipFill>
          <a:blip r:embed="rId3"/>
          <a:stretch>
            <a:fillRect/>
          </a:stretch>
        </p:blipFill>
        <p:spPr>
          <a:xfrm>
            <a:off x="6073001" y="1258529"/>
            <a:ext cx="5685503" cy="3790335"/>
          </a:xfrm>
          <a:prstGeom prst="rect">
            <a:avLst/>
          </a:prstGeom>
        </p:spPr>
      </p:pic>
    </p:spTree>
    <p:extLst>
      <p:ext uri="{BB962C8B-B14F-4D97-AF65-F5344CB8AC3E}">
        <p14:creationId xmlns:p14="http://schemas.microsoft.com/office/powerpoint/2010/main" val="1408372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7831C-4A39-4624-A010-9C1DDE85939A}"/>
              </a:ext>
            </a:extLst>
          </p:cNvPr>
          <p:cNvSpPr>
            <a:spLocks noGrp="1"/>
          </p:cNvSpPr>
          <p:nvPr>
            <p:ph type="title"/>
          </p:nvPr>
        </p:nvSpPr>
        <p:spPr/>
        <p:txBody>
          <a:bodyPr/>
          <a:lstStyle/>
          <a:p>
            <a:r>
              <a:rPr lang="en-GB" i="1"/>
              <a:t>Climate change </a:t>
            </a:r>
            <a:r>
              <a:rPr lang="en-GB"/>
              <a:t>– forest fire risk</a:t>
            </a:r>
          </a:p>
        </p:txBody>
      </p:sp>
      <p:sp>
        <p:nvSpPr>
          <p:cNvPr id="4" name="Content Placeholder 3">
            <a:extLst>
              <a:ext uri="{FF2B5EF4-FFF2-40B4-BE49-F238E27FC236}">
                <a16:creationId xmlns:a16="http://schemas.microsoft.com/office/drawing/2014/main" id="{D95C517E-BD9B-40E3-AC63-9FE5D9E3BE00}"/>
              </a:ext>
            </a:extLst>
          </p:cNvPr>
          <p:cNvSpPr>
            <a:spLocks noGrp="1"/>
          </p:cNvSpPr>
          <p:nvPr>
            <p:ph idx="1"/>
          </p:nvPr>
        </p:nvSpPr>
        <p:spPr>
          <a:xfrm>
            <a:off x="557784" y="1488288"/>
            <a:ext cx="6269144" cy="4157910"/>
          </a:xfrm>
        </p:spPr>
        <p:txBody>
          <a:bodyPr/>
          <a:lstStyle/>
          <a:p>
            <a:pPr marL="0" indent="0">
              <a:buNone/>
            </a:pPr>
            <a:endParaRPr lang="en-GB" sz="1800">
              <a:solidFill>
                <a:srgbClr val="000000"/>
              </a:solidFill>
              <a:effectLst/>
              <a:latin typeface="Trebuchet MS" panose="020B0603020202020204" pitchFamily="34" charset="0"/>
              <a:ea typeface="Calibri" panose="020F0502020204030204" pitchFamily="34" charset="0"/>
              <a:cs typeface="Century Gothic" panose="020B0502020202020204" pitchFamily="34" charset="0"/>
            </a:endParaRPr>
          </a:p>
          <a:p>
            <a:pPr marL="0" indent="0">
              <a:buNone/>
            </a:pPr>
            <a:r>
              <a:rPr lang="en-GB" sz="2000">
                <a:effectLst/>
                <a:latin typeface="Trebuchet MS" panose="020B0603020202020204" pitchFamily="34" charset="0"/>
                <a:ea typeface="Aptos" panose="020B0004020202020204" pitchFamily="34" charset="0"/>
                <a:cs typeface="Aptos" panose="020B0004020202020204" pitchFamily="34" charset="0"/>
              </a:rPr>
              <a:t>Our staff continue to deal with small campfires and BBQs that have been reported to us or found by our staff on their patrols. </a:t>
            </a:r>
            <a:br>
              <a:rPr lang="en-GB" sz="2000">
                <a:effectLst/>
                <a:latin typeface="Trebuchet MS" panose="020B0603020202020204" pitchFamily="34" charset="0"/>
                <a:ea typeface="Aptos" panose="020B0004020202020204" pitchFamily="34" charset="0"/>
                <a:cs typeface="Aptos" panose="020B0004020202020204" pitchFamily="34" charset="0"/>
              </a:rPr>
            </a:br>
            <a:br>
              <a:rPr lang="en-GB" sz="2000">
                <a:effectLst/>
                <a:latin typeface="Trebuchet MS" panose="020B0603020202020204" pitchFamily="34" charset="0"/>
                <a:ea typeface="Aptos" panose="020B0004020202020204" pitchFamily="34" charset="0"/>
                <a:cs typeface="Aptos" panose="020B0004020202020204" pitchFamily="34" charset="0"/>
              </a:rPr>
            </a:br>
            <a:r>
              <a:rPr lang="en-GB" sz="2000">
                <a:effectLst/>
                <a:latin typeface="Trebuchet MS" panose="020B0603020202020204" pitchFamily="34" charset="0"/>
                <a:ea typeface="Aptos" panose="020B0004020202020204" pitchFamily="34" charset="0"/>
                <a:cs typeface="Aptos" panose="020B0004020202020204" pitchFamily="34" charset="0"/>
              </a:rPr>
              <a:t>They also continue to enforce the PSPO that’s in place in the New Forest, which bans the use of BBQs and fires of any kind. </a:t>
            </a:r>
          </a:p>
          <a:p>
            <a:pPr marL="0" indent="0">
              <a:buNone/>
            </a:pPr>
            <a:r>
              <a:rPr lang="en-GB" sz="2000">
                <a:solidFill>
                  <a:srgbClr val="000000"/>
                </a:solidFill>
                <a:latin typeface="Trebuchet MS" panose="020B0603020202020204" pitchFamily="34" charset="0"/>
                <a:ea typeface="Calibri" panose="020F0502020204030204" pitchFamily="34" charset="0"/>
                <a:cs typeface="Century Gothic" panose="020B0502020202020204" pitchFamily="34" charset="0"/>
              </a:rPr>
              <a:t>We </a:t>
            </a:r>
            <a:r>
              <a:rPr lang="en-GB" sz="2000">
                <a:solidFill>
                  <a:srgbClr val="000000"/>
                </a:solidFill>
                <a:effectLst/>
                <a:latin typeface="Trebuchet MS" panose="020B0603020202020204" pitchFamily="34" charset="0"/>
                <a:ea typeface="Calibri" panose="020F0502020204030204" pitchFamily="34" charset="0"/>
                <a:cs typeface="Century Gothic" panose="020B0502020202020204" pitchFamily="34" charset="0"/>
              </a:rPr>
              <a:t>continue to work closely with the Hampshire Fire and Rescues </a:t>
            </a:r>
            <a:r>
              <a:rPr lang="en-GB" sz="2000">
                <a:solidFill>
                  <a:srgbClr val="000000"/>
                </a:solidFill>
                <a:latin typeface="Trebuchet MS" panose="020B0603020202020204" pitchFamily="34" charset="0"/>
                <a:ea typeface="Calibri" panose="020F0502020204030204" pitchFamily="34" charset="0"/>
                <a:cs typeface="Century Gothic" panose="020B0502020202020204" pitchFamily="34" charset="0"/>
              </a:rPr>
              <a:t>S</a:t>
            </a:r>
            <a:r>
              <a:rPr lang="en-GB" sz="2000">
                <a:solidFill>
                  <a:srgbClr val="000000"/>
                </a:solidFill>
                <a:effectLst/>
                <a:latin typeface="Trebuchet MS" panose="020B0603020202020204" pitchFamily="34" charset="0"/>
                <a:ea typeface="Calibri" panose="020F0502020204030204" pitchFamily="34" charset="0"/>
                <a:cs typeface="Century Gothic" panose="020B0502020202020204" pitchFamily="34" charset="0"/>
              </a:rPr>
              <a:t>ervice on sharing key messages, </a:t>
            </a:r>
            <a:r>
              <a:rPr lang="en-GB" sz="2000">
                <a:solidFill>
                  <a:srgbClr val="000000"/>
                </a:solidFill>
                <a:latin typeface="Trebuchet MS" panose="020B0603020202020204" pitchFamily="34" charset="0"/>
                <a:ea typeface="Calibri" panose="020F0502020204030204" pitchFamily="34" charset="0"/>
                <a:cs typeface="Century Gothic" panose="020B0502020202020204" pitchFamily="34" charset="0"/>
              </a:rPr>
              <a:t>reminding people that t</a:t>
            </a:r>
            <a:r>
              <a:rPr lang="en-GB" sz="2000">
                <a:effectLst/>
                <a:latin typeface="Trebuchet MS" panose="020B0603020202020204" pitchFamily="34" charset="0"/>
                <a:ea typeface="Calibri" panose="020F0502020204030204" pitchFamily="34" charset="0"/>
                <a:cs typeface="Calibri" panose="020F0502020204030204" pitchFamily="34" charset="0"/>
              </a:rPr>
              <a:t>he New Forest is a strictly no fire or BBQ zone.</a:t>
            </a:r>
            <a:endParaRPr lang="en-GB" sz="2000">
              <a:solidFill>
                <a:srgbClr val="000000"/>
              </a:solidFill>
              <a:latin typeface="Trebuchet MS" panose="020B0603020202020204" pitchFamily="34" charset="0"/>
              <a:ea typeface="Calibri" panose="020F0502020204030204" pitchFamily="34" charset="0"/>
              <a:cs typeface="Century Gothic" panose="020B0502020202020204" pitchFamily="34" charset="0"/>
            </a:endParaRPr>
          </a:p>
          <a:p>
            <a:pPr marL="0" indent="0">
              <a:buNone/>
            </a:pPr>
            <a:endParaRPr lang="en-GB" sz="2000">
              <a:solidFill>
                <a:srgbClr val="000000"/>
              </a:solidFill>
              <a:effectLst/>
              <a:latin typeface="Trebuchet MS" panose="020B0603020202020204" pitchFamily="34" charset="0"/>
              <a:ea typeface="Calibri" panose="020F0502020204030204" pitchFamily="34" charset="0"/>
              <a:cs typeface="Century Gothic" panose="020B0502020202020204" pitchFamily="34" charset="0"/>
            </a:endParaRPr>
          </a:p>
          <a:p>
            <a:pPr marL="0" indent="0">
              <a:buNone/>
            </a:pPr>
            <a:br>
              <a:rPr lang="en-GB" sz="1800">
                <a:solidFill>
                  <a:srgbClr val="1E2522"/>
                </a:solidFill>
                <a:effectLst/>
                <a:latin typeface="Trebuchet MS" panose="020B0603020202020204" pitchFamily="34" charset="0"/>
                <a:ea typeface="Times New Roman" panose="02020603050405020304" pitchFamily="18" charset="0"/>
                <a:cs typeface="Arial" panose="020B0604020202020204" pitchFamily="34" charset="0"/>
              </a:rPr>
            </a:b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a:p>
        </p:txBody>
      </p:sp>
      <p:pic>
        <p:nvPicPr>
          <p:cNvPr id="6" name="Picture 5" descr="Text&#10;&#10;Description automatically generated with medium confidence">
            <a:extLst>
              <a:ext uri="{FF2B5EF4-FFF2-40B4-BE49-F238E27FC236}">
                <a16:creationId xmlns:a16="http://schemas.microsoft.com/office/drawing/2014/main" id="{51511DF4-E113-1C5C-5F8D-BCAFEB73654D}"/>
              </a:ext>
            </a:extLst>
          </p:cNvPr>
          <p:cNvPicPr>
            <a:picLocks noChangeAspect="1"/>
          </p:cNvPicPr>
          <p:nvPr/>
        </p:nvPicPr>
        <p:blipFill>
          <a:blip r:embed="rId3"/>
          <a:stretch>
            <a:fillRect/>
          </a:stretch>
        </p:blipFill>
        <p:spPr>
          <a:xfrm>
            <a:off x="7899739" y="1312242"/>
            <a:ext cx="3383779" cy="4709222"/>
          </a:xfrm>
          <a:prstGeom prst="rect">
            <a:avLst/>
          </a:prstGeom>
        </p:spPr>
      </p:pic>
    </p:spTree>
    <p:extLst>
      <p:ext uri="{BB962C8B-B14F-4D97-AF65-F5344CB8AC3E}">
        <p14:creationId xmlns:p14="http://schemas.microsoft.com/office/powerpoint/2010/main" val="3564473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7831C-4A39-4624-A010-9C1DDE85939A}"/>
              </a:ext>
            </a:extLst>
          </p:cNvPr>
          <p:cNvSpPr>
            <a:spLocks noGrp="1"/>
          </p:cNvSpPr>
          <p:nvPr>
            <p:ph type="title"/>
          </p:nvPr>
        </p:nvSpPr>
        <p:spPr/>
        <p:txBody>
          <a:bodyPr/>
          <a:lstStyle/>
          <a:p>
            <a:r>
              <a:rPr lang="en-GB" i="1"/>
              <a:t>Sustainably producing timber</a:t>
            </a:r>
            <a:r>
              <a:rPr lang="en-GB"/>
              <a:t>- Bridge repairs</a:t>
            </a:r>
          </a:p>
        </p:txBody>
      </p:sp>
      <p:sp>
        <p:nvSpPr>
          <p:cNvPr id="4" name="Content Placeholder 3">
            <a:extLst>
              <a:ext uri="{FF2B5EF4-FFF2-40B4-BE49-F238E27FC236}">
                <a16:creationId xmlns:a16="http://schemas.microsoft.com/office/drawing/2014/main" id="{D95C517E-BD9B-40E3-AC63-9FE5D9E3BE00}"/>
              </a:ext>
            </a:extLst>
          </p:cNvPr>
          <p:cNvSpPr>
            <a:spLocks noGrp="1"/>
          </p:cNvSpPr>
          <p:nvPr>
            <p:ph idx="1"/>
          </p:nvPr>
        </p:nvSpPr>
        <p:spPr>
          <a:xfrm>
            <a:off x="557784" y="1207009"/>
            <a:ext cx="5230457" cy="5193791"/>
          </a:xfrm>
        </p:spPr>
        <p:txBody>
          <a:bodyPr/>
          <a:lstStyle/>
          <a:p>
            <a:pPr marL="0" indent="0">
              <a:buNone/>
            </a:pPr>
            <a:r>
              <a:rPr lang="en-GB" sz="2000">
                <a:effectLst/>
                <a:latin typeface="Trebuchet MS" panose="020B0603020202020204" pitchFamily="34" charset="0"/>
                <a:ea typeface="Aptos" panose="020B0004020202020204" pitchFamily="34" charset="0"/>
                <a:cs typeface="Aptos" panose="020B0004020202020204" pitchFamily="34" charset="0"/>
              </a:rPr>
              <a:t>Our staff look after 284 wooden bridges across the Forest, carrying out regular inspections and repairs.</a:t>
            </a:r>
          </a:p>
          <a:p>
            <a:pPr marL="0" indent="0">
              <a:buNone/>
            </a:pPr>
            <a:r>
              <a:rPr lang="en-GB" sz="2000">
                <a:effectLst/>
                <a:latin typeface="Trebuchet MS" panose="020B0603020202020204" pitchFamily="34" charset="0"/>
                <a:ea typeface="Aptos" panose="020B0004020202020204" pitchFamily="34" charset="0"/>
                <a:cs typeface="Aptos" panose="020B0004020202020204" pitchFamily="34" charset="0"/>
              </a:rPr>
              <a:t>We’ve </a:t>
            </a:r>
            <a:r>
              <a:rPr lang="en-GB" sz="2000">
                <a:latin typeface="Trebuchet MS" panose="020B0603020202020204" pitchFamily="34" charset="0"/>
                <a:ea typeface="Aptos" panose="020B0004020202020204" pitchFamily="34" charset="0"/>
                <a:cs typeface="Aptos" panose="020B0004020202020204" pitchFamily="34" charset="0"/>
              </a:rPr>
              <a:t>recently </a:t>
            </a:r>
            <a:r>
              <a:rPr lang="en-GB" sz="2000">
                <a:effectLst/>
                <a:latin typeface="Trebuchet MS" panose="020B0603020202020204" pitchFamily="34" charset="0"/>
                <a:ea typeface="Aptos" panose="020B0004020202020204" pitchFamily="34" charset="0"/>
                <a:cs typeface="Aptos" panose="020B0004020202020204" pitchFamily="34" charset="0"/>
              </a:rPr>
              <a:t>replaced one at Linford Bottom that links to our car park and provides important access for local residents. It follows a major upgrade to the car park and tracks that took place earlier this year. The team also resurfaced the surrounding access road using 250 tonnes of tarmac and 26 tonnes of locally sourced gravel. </a:t>
            </a:r>
          </a:p>
          <a:p>
            <a:pPr marL="0" indent="0">
              <a:buNone/>
            </a:pPr>
            <a:r>
              <a:rPr lang="en-GB" sz="2000">
                <a:latin typeface="Trebuchet MS" panose="020B0603020202020204" pitchFamily="34" charset="0"/>
                <a:ea typeface="Aptos" panose="020B0004020202020204" pitchFamily="34" charset="0"/>
                <a:cs typeface="Aptos" panose="020B0004020202020204" pitchFamily="34" charset="0"/>
              </a:rPr>
              <a:t>We’ve also </a:t>
            </a:r>
            <a:r>
              <a:rPr lang="en-GB" sz="2000">
                <a:effectLst/>
                <a:latin typeface="Trebuchet MS" panose="020B0603020202020204" pitchFamily="34" charset="0"/>
                <a:ea typeface="Aptos" panose="020B0004020202020204" pitchFamily="34" charset="0"/>
                <a:cs typeface="Aptos" panose="020B0004020202020204" pitchFamily="34" charset="0"/>
              </a:rPr>
              <a:t>carried out major repairs to other bridges in </a:t>
            </a:r>
            <a:r>
              <a:rPr lang="en-GB" sz="2000" err="1">
                <a:effectLst/>
                <a:latin typeface="Trebuchet MS" panose="020B0603020202020204" pitchFamily="34" charset="0"/>
                <a:ea typeface="Aptos" panose="020B0004020202020204" pitchFamily="34" charset="0"/>
                <a:cs typeface="Aptos" panose="020B0004020202020204" pitchFamily="34" charset="0"/>
              </a:rPr>
              <a:t>Anderwood</a:t>
            </a:r>
            <a:r>
              <a:rPr lang="en-GB" sz="2000">
                <a:effectLst/>
                <a:latin typeface="Trebuchet MS" panose="020B0603020202020204" pitchFamily="34" charset="0"/>
                <a:ea typeface="Aptos" panose="020B0004020202020204" pitchFamily="34" charset="0"/>
                <a:cs typeface="Aptos" panose="020B0004020202020204" pitchFamily="34" charset="0"/>
              </a:rPr>
              <a:t> and Brownhill </a:t>
            </a:r>
            <a:r>
              <a:rPr lang="en-GB" sz="2000" err="1">
                <a:effectLst/>
                <a:latin typeface="Trebuchet MS" panose="020B0603020202020204" pitchFamily="34" charset="0"/>
                <a:ea typeface="Aptos" panose="020B0004020202020204" pitchFamily="34" charset="0"/>
                <a:cs typeface="Aptos" panose="020B0004020202020204" pitchFamily="34" charset="0"/>
              </a:rPr>
              <a:t>Inclosure</a:t>
            </a:r>
            <a:r>
              <a:rPr lang="en-GB" sz="2000">
                <a:effectLst/>
                <a:latin typeface="Trebuchet MS" panose="020B0603020202020204" pitchFamily="34" charset="0"/>
                <a:ea typeface="Aptos" panose="020B0004020202020204" pitchFamily="34" charset="0"/>
                <a:cs typeface="Aptos" panose="020B0004020202020204" pitchFamily="34" charset="0"/>
              </a:rPr>
              <a:t>.  </a:t>
            </a:r>
          </a:p>
          <a:p>
            <a:pPr marL="0" indent="0">
              <a:buNone/>
            </a:pPr>
            <a:endParaRPr lang="en-GB" sz="2000">
              <a:latin typeface="Trebuchet MS" panose="020B0603020202020204" pitchFamily="34" charset="0"/>
            </a:endParaRPr>
          </a:p>
          <a:p>
            <a:pPr marL="0" indent="0">
              <a:buNone/>
            </a:pPr>
            <a:endParaRPr lang="en-GB"/>
          </a:p>
        </p:txBody>
      </p:sp>
      <p:pic>
        <p:nvPicPr>
          <p:cNvPr id="6" name="Picture 5" descr="A person in a green vest crossing a bridge&#10;&#10;Description automatically generated">
            <a:extLst>
              <a:ext uri="{FF2B5EF4-FFF2-40B4-BE49-F238E27FC236}">
                <a16:creationId xmlns:a16="http://schemas.microsoft.com/office/drawing/2014/main" id="{A37F883B-2CD7-5F63-863A-CA057CA96918}"/>
              </a:ext>
            </a:extLst>
          </p:cNvPr>
          <p:cNvPicPr>
            <a:picLocks noChangeAspect="1"/>
          </p:cNvPicPr>
          <p:nvPr/>
        </p:nvPicPr>
        <p:blipFill>
          <a:blip r:embed="rId3"/>
          <a:stretch>
            <a:fillRect/>
          </a:stretch>
        </p:blipFill>
        <p:spPr>
          <a:xfrm>
            <a:off x="5827850" y="1207009"/>
            <a:ext cx="5865921" cy="3910614"/>
          </a:xfrm>
          <a:prstGeom prst="rect">
            <a:avLst/>
          </a:prstGeom>
        </p:spPr>
      </p:pic>
    </p:spTree>
    <p:extLst>
      <p:ext uri="{BB962C8B-B14F-4D97-AF65-F5344CB8AC3E}">
        <p14:creationId xmlns:p14="http://schemas.microsoft.com/office/powerpoint/2010/main" val="2375315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7831C-4A39-4624-A010-9C1DDE85939A}"/>
              </a:ext>
            </a:extLst>
          </p:cNvPr>
          <p:cNvSpPr>
            <a:spLocks noGrp="1"/>
          </p:cNvSpPr>
          <p:nvPr>
            <p:ph type="title"/>
          </p:nvPr>
        </p:nvSpPr>
        <p:spPr/>
        <p:txBody>
          <a:bodyPr/>
          <a:lstStyle/>
          <a:p>
            <a:r>
              <a:rPr lang="en-GB" i="1"/>
              <a:t>Sustainably producing timber</a:t>
            </a:r>
            <a:r>
              <a:rPr lang="en-GB"/>
              <a:t>- Forestry work update</a:t>
            </a:r>
          </a:p>
        </p:txBody>
      </p:sp>
      <p:sp>
        <p:nvSpPr>
          <p:cNvPr id="4" name="Content Placeholder 3">
            <a:extLst>
              <a:ext uri="{FF2B5EF4-FFF2-40B4-BE49-F238E27FC236}">
                <a16:creationId xmlns:a16="http://schemas.microsoft.com/office/drawing/2014/main" id="{D95C517E-BD9B-40E3-AC63-9FE5D9E3BE00}"/>
              </a:ext>
            </a:extLst>
          </p:cNvPr>
          <p:cNvSpPr>
            <a:spLocks noGrp="1"/>
          </p:cNvSpPr>
          <p:nvPr>
            <p:ph idx="1"/>
          </p:nvPr>
        </p:nvSpPr>
        <p:spPr>
          <a:xfrm>
            <a:off x="557784" y="1207009"/>
            <a:ext cx="5230457" cy="5193791"/>
          </a:xfrm>
        </p:spPr>
        <p:txBody>
          <a:bodyPr/>
          <a:lstStyle/>
          <a:p>
            <a:pPr marL="0" indent="0">
              <a:buNone/>
            </a:pPr>
            <a:r>
              <a:rPr lang="en-GB" sz="1800">
                <a:solidFill>
                  <a:srgbClr val="000000"/>
                </a:solidFill>
                <a:effectLst/>
                <a:latin typeface="Trebuchet MS" panose="020B0603020202020204" pitchFamily="34" charset="0"/>
                <a:ea typeface="Times New Roman" panose="02020603050405020304" pitchFamily="18" charset="0"/>
              </a:rPr>
              <a:t>Forestry England’s contractors have a busy programme </a:t>
            </a:r>
            <a:r>
              <a:rPr lang="en-GB" sz="1800">
                <a:solidFill>
                  <a:srgbClr val="000000"/>
                </a:solidFill>
                <a:latin typeface="Trebuchet MS" panose="020B0603020202020204" pitchFamily="34" charset="0"/>
                <a:ea typeface="Times New Roman" panose="02020603050405020304" pitchFamily="18" charset="0"/>
              </a:rPr>
              <a:t>of</a:t>
            </a:r>
            <a:r>
              <a:rPr lang="en-GB" sz="1800">
                <a:solidFill>
                  <a:srgbClr val="000000"/>
                </a:solidFill>
                <a:effectLst/>
                <a:latin typeface="Trebuchet MS" panose="020B0603020202020204" pitchFamily="34" charset="0"/>
                <a:ea typeface="Times New Roman" panose="02020603050405020304" pitchFamily="18" charset="0"/>
              </a:rPr>
              <a:t> works </a:t>
            </a:r>
            <a:r>
              <a:rPr lang="en-GB" sz="1800">
                <a:solidFill>
                  <a:srgbClr val="000000"/>
                </a:solidFill>
                <a:latin typeface="Trebuchet MS" panose="020B0603020202020204" pitchFamily="34" charset="0"/>
                <a:ea typeface="Times New Roman" panose="02020603050405020304" pitchFamily="18" charset="0"/>
              </a:rPr>
              <a:t>in the New Forest</a:t>
            </a:r>
            <a:r>
              <a:rPr lang="en-GB" sz="1800" b="1">
                <a:solidFill>
                  <a:srgbClr val="000000"/>
                </a:solidFill>
                <a:effectLst/>
                <a:latin typeface="Trebuchet MS" panose="020B0603020202020204" pitchFamily="34" charset="0"/>
                <a:ea typeface="Times New Roman" panose="02020603050405020304" pitchFamily="18" charset="0"/>
              </a:rPr>
              <a:t> </a:t>
            </a:r>
            <a:r>
              <a:rPr lang="en-GB"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thinning out some trees to give the remaining ones more space to grow. </a:t>
            </a:r>
            <a:endParaRPr lang="en-GB" sz="1800">
              <a:solidFill>
                <a:srgbClr val="1E2522"/>
              </a:solidFill>
              <a:effectLst/>
              <a:latin typeface="Trebuchet MS" panose="020B0603020202020204" pitchFamily="34" charset="0"/>
              <a:ea typeface="Times New Roman" panose="02020603050405020304" pitchFamily="18" charset="0"/>
              <a:cs typeface="Arial" panose="020B0604020202020204" pitchFamily="34" charset="0"/>
            </a:endParaRPr>
          </a:p>
          <a:p>
            <a:pPr marL="0" indent="0" algn="l">
              <a:buNone/>
            </a:pPr>
            <a:r>
              <a:rPr lang="en-GB" sz="1800" b="0" i="0" u="none" strike="noStrike" baseline="0">
                <a:latin typeface="Trebuchet MS" panose="020B0603020202020204" pitchFamily="34" charset="0"/>
              </a:rPr>
              <a:t>We’re able to share and care for amazing places and incredible wildlife because of the timber we produce. </a:t>
            </a:r>
            <a:br>
              <a:rPr lang="en-GB" sz="1800" b="0" i="0" u="none" strike="noStrike" baseline="0">
                <a:latin typeface="Trebuchet MS" panose="020B0603020202020204" pitchFamily="34" charset="0"/>
              </a:rPr>
            </a:br>
            <a:br>
              <a:rPr lang="en-GB" sz="1800">
                <a:solidFill>
                  <a:srgbClr val="000000"/>
                </a:solidFill>
                <a:effectLst/>
                <a:latin typeface="Trebuchet MS" panose="020B0603020202020204" pitchFamily="34" charset="0"/>
                <a:ea typeface="Times New Roman" panose="02020603050405020304" pitchFamily="18" charset="0"/>
                <a:cs typeface="Open Sans" panose="020B0606030504020204" pitchFamily="34" charset="0"/>
              </a:rPr>
            </a:br>
            <a:r>
              <a:rPr lang="en-GB" sz="1800">
                <a:solidFill>
                  <a:srgbClr val="000000"/>
                </a:solidFill>
                <a:effectLst/>
                <a:latin typeface="Trebuchet MS" panose="020B0603020202020204" pitchFamily="34" charset="0"/>
                <a:ea typeface="Times New Roman" panose="02020603050405020304" pitchFamily="18" charset="0"/>
                <a:cs typeface="Open Sans" panose="020B0606030504020204" pitchFamily="34" charset="0"/>
              </a:rPr>
              <a:t>T</a:t>
            </a:r>
            <a:r>
              <a:rPr lang="en-GB" sz="1800">
                <a:solidFill>
                  <a:srgbClr val="1E2522"/>
                </a:solidFill>
                <a:latin typeface="Trebuchet MS" panose="020B0603020202020204" pitchFamily="34" charset="0"/>
                <a:ea typeface="Times New Roman" panose="02020603050405020304" pitchFamily="18" charset="0"/>
                <a:cs typeface="Arial" panose="020B0604020202020204" pitchFamily="34" charset="0"/>
              </a:rPr>
              <a:t>here</a:t>
            </a:r>
            <a:r>
              <a:rPr lang="en-GB" sz="1800">
                <a:solidFill>
                  <a:srgbClr val="1E2522"/>
                </a:solidFill>
                <a:effectLst/>
                <a:latin typeface="Trebuchet MS" panose="020B0603020202020204" pitchFamily="34" charset="0"/>
                <a:ea typeface="Times New Roman" panose="02020603050405020304" pitchFamily="18" charset="0"/>
                <a:cs typeface="Arial" panose="020B0604020202020204" pitchFamily="34" charset="0"/>
              </a:rPr>
              <a:t> are currently forestry activities</a:t>
            </a:r>
            <a:r>
              <a:rPr lang="en-GB" sz="1800">
                <a:solidFill>
                  <a:srgbClr val="1E2522"/>
                </a:solidFill>
                <a:latin typeface="Trebuchet MS" panose="020B0603020202020204" pitchFamily="34" charset="0"/>
                <a:ea typeface="Times New Roman" panose="02020603050405020304" pitchFamily="18" charset="0"/>
                <a:cs typeface="Arial" panose="020B0604020202020204" pitchFamily="34" charset="0"/>
              </a:rPr>
              <a:t> in the following areas enclosed for growing trees: Burley New, </a:t>
            </a:r>
            <a:r>
              <a:rPr lang="en-GB" sz="1800" err="1">
                <a:solidFill>
                  <a:srgbClr val="1E2522"/>
                </a:solidFill>
                <a:effectLst/>
                <a:latin typeface="Trebuchet MS" panose="020B0603020202020204" pitchFamily="34" charset="0"/>
                <a:ea typeface="Calibri" panose="020F0502020204030204" pitchFamily="34" charset="0"/>
                <a:cs typeface="Arial" panose="020B0604020202020204" pitchFamily="34" charset="0"/>
              </a:rPr>
              <a:t>Sloden</a:t>
            </a:r>
            <a:r>
              <a:rPr lang="en-GB" sz="1800">
                <a:effectLst/>
                <a:latin typeface="Trebuchet MS" panose="020B0603020202020204" pitchFamily="34" charset="0"/>
                <a:ea typeface="Calibri" panose="020F0502020204030204" pitchFamily="34" charset="0"/>
              </a:rPr>
              <a:t> and </a:t>
            </a:r>
            <a:r>
              <a:rPr lang="en-GB" sz="1800" err="1">
                <a:effectLst/>
                <a:latin typeface="Trebuchet MS" panose="020B0603020202020204" pitchFamily="34" charset="0"/>
                <a:ea typeface="Calibri" panose="020F0502020204030204" pitchFamily="34" charset="0"/>
              </a:rPr>
              <a:t>Alderhill</a:t>
            </a:r>
            <a:r>
              <a:rPr lang="en-GB" sz="1800">
                <a:latin typeface="Trebuchet MS" panose="020B0603020202020204" pitchFamily="34" charset="0"/>
                <a:ea typeface="Calibri" panose="020F0502020204030204" pitchFamily="34" charset="0"/>
              </a:rPr>
              <a:t>, North </a:t>
            </a:r>
            <a:r>
              <a:rPr lang="en-GB" sz="1800" err="1">
                <a:latin typeface="Trebuchet MS" panose="020B0603020202020204" pitchFamily="34" charset="0"/>
                <a:ea typeface="Calibri" panose="020F0502020204030204" pitchFamily="34" charset="0"/>
              </a:rPr>
              <a:t>Slufters</a:t>
            </a:r>
            <a:r>
              <a:rPr lang="en-GB" sz="1800">
                <a:latin typeface="Trebuchet MS" panose="020B0603020202020204" pitchFamily="34" charset="0"/>
                <a:ea typeface="Calibri" panose="020F0502020204030204" pitchFamily="34" charset="0"/>
              </a:rPr>
              <a:t>, Brownhill, Parkhill, and </a:t>
            </a:r>
            <a:r>
              <a:rPr lang="en-GB" sz="1800" err="1">
                <a:effectLst/>
                <a:latin typeface="Trebuchet MS" panose="020B0603020202020204" pitchFamily="34" charset="0"/>
                <a:ea typeface="Calibri" panose="020F0502020204030204" pitchFamily="34" charset="0"/>
                <a:cs typeface="Times New Roman" panose="02020603050405020304" pitchFamily="18" charset="0"/>
              </a:rPr>
              <a:t>Rhinefield</a:t>
            </a:r>
            <a:r>
              <a:rPr lang="en-GB" sz="1800">
                <a:effectLst/>
                <a:latin typeface="Trebuchet MS" panose="020B0603020202020204" pitchFamily="34" charset="0"/>
                <a:ea typeface="Calibri" panose="020F0502020204030204" pitchFamily="34" charset="0"/>
                <a:cs typeface="Times New Roman" panose="02020603050405020304" pitchFamily="18" charset="0"/>
              </a:rPr>
              <a:t> Sandys/Vinney. </a:t>
            </a:r>
          </a:p>
          <a:p>
            <a:pPr marL="0" indent="0" algn="l">
              <a:buNone/>
            </a:pPr>
            <a:endParaRPr lang="en-GB" sz="1800">
              <a:effectLst/>
              <a:latin typeface="Trebuchet MS" panose="020B0603020202020204" pitchFamily="34" charset="0"/>
              <a:ea typeface="Calibri" panose="020F0502020204030204" pitchFamily="34" charset="0"/>
              <a:cs typeface="Times New Roman" panose="02020603050405020304" pitchFamily="18" charset="0"/>
            </a:endParaRPr>
          </a:p>
          <a:p>
            <a:pPr marL="0" indent="0" algn="l">
              <a:buNone/>
            </a:pPr>
            <a:r>
              <a:rPr lang="en-GB" sz="1800">
                <a:effectLst/>
                <a:latin typeface="Trebuchet MS" panose="020B0603020202020204" pitchFamily="34" charset="0"/>
                <a:ea typeface="Calibri" panose="020F0502020204030204" pitchFamily="34" charset="0"/>
                <a:cs typeface="Times New Roman" panose="02020603050405020304" pitchFamily="18" charset="0"/>
              </a:rPr>
              <a:t>And on Ober Heath.</a:t>
            </a:r>
          </a:p>
          <a:p>
            <a:pPr marL="0" indent="0">
              <a:buNone/>
            </a:pPr>
            <a:endParaRPr lang="en-GB"/>
          </a:p>
          <a:p>
            <a:pPr marL="0" indent="0">
              <a:buNone/>
            </a:pPr>
            <a:endParaRPr lang="en-GB"/>
          </a:p>
        </p:txBody>
      </p:sp>
      <p:pic>
        <p:nvPicPr>
          <p:cNvPr id="5" name="Picture 4" descr="A picture containing text, grass, outdoor, sign&#10;&#10;Description automatically generated">
            <a:extLst>
              <a:ext uri="{FF2B5EF4-FFF2-40B4-BE49-F238E27FC236}">
                <a16:creationId xmlns:a16="http://schemas.microsoft.com/office/drawing/2014/main" id="{61A00138-6D13-42FF-B2C0-C43DA80A9FB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3288" y="1207009"/>
            <a:ext cx="5832538" cy="3888774"/>
          </a:xfrm>
          <a:prstGeom prst="rect">
            <a:avLst/>
          </a:prstGeom>
          <a:noFill/>
          <a:ln>
            <a:noFill/>
          </a:ln>
        </p:spPr>
      </p:pic>
    </p:spTree>
    <p:extLst>
      <p:ext uri="{BB962C8B-B14F-4D97-AF65-F5344CB8AC3E}">
        <p14:creationId xmlns:p14="http://schemas.microsoft.com/office/powerpoint/2010/main" val="198486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0E18C-25DA-4B45-BAB8-0F1EC7A75E6C}"/>
              </a:ext>
            </a:extLst>
          </p:cNvPr>
          <p:cNvSpPr>
            <a:spLocks noGrp="1"/>
          </p:cNvSpPr>
          <p:nvPr>
            <p:ph type="title"/>
          </p:nvPr>
        </p:nvSpPr>
        <p:spPr/>
        <p:txBody>
          <a:bodyPr>
            <a:normAutofit/>
          </a:bodyPr>
          <a:lstStyle/>
          <a:p>
            <a:r>
              <a:rPr lang="en-GB">
                <a:effectLst/>
                <a:latin typeface="Trebuchet MS" panose="020B0603020202020204" pitchFamily="34" charset="0"/>
                <a:ea typeface="Calibri" panose="020F0502020204030204" pitchFamily="34" charset="0"/>
              </a:rPr>
              <a:t>And finally…</a:t>
            </a:r>
            <a:endParaRPr lang="en-GB">
              <a:latin typeface="Trebuchet MS" panose="020B0603020202020204" pitchFamily="34" charset="0"/>
            </a:endParaRPr>
          </a:p>
        </p:txBody>
      </p:sp>
      <p:sp>
        <p:nvSpPr>
          <p:cNvPr id="3" name="Content Placeholder 2">
            <a:extLst>
              <a:ext uri="{FF2B5EF4-FFF2-40B4-BE49-F238E27FC236}">
                <a16:creationId xmlns:a16="http://schemas.microsoft.com/office/drawing/2014/main" id="{692F24AE-B548-4EEC-8ECE-A5BAD74599FF}"/>
              </a:ext>
            </a:extLst>
          </p:cNvPr>
          <p:cNvSpPr>
            <a:spLocks noGrp="1"/>
          </p:cNvSpPr>
          <p:nvPr>
            <p:ph idx="1"/>
          </p:nvPr>
        </p:nvSpPr>
        <p:spPr>
          <a:xfrm>
            <a:off x="557784" y="1207009"/>
            <a:ext cx="11158728" cy="5632311"/>
          </a:xfrm>
        </p:spPr>
        <p:txBody>
          <a:bodyPr/>
          <a:lstStyle/>
          <a:p>
            <a:pPr marL="0" indent="0">
              <a:buNone/>
            </a:pPr>
            <a:endParaRPr lang="en-GB"/>
          </a:p>
          <a:p>
            <a:pPr marL="0" indent="0">
              <a:buNone/>
            </a:pPr>
            <a:endParaRPr lang="en-GB"/>
          </a:p>
        </p:txBody>
      </p:sp>
      <p:sp>
        <p:nvSpPr>
          <p:cNvPr id="4" name="TextBox 3">
            <a:extLst>
              <a:ext uri="{FF2B5EF4-FFF2-40B4-BE49-F238E27FC236}">
                <a16:creationId xmlns:a16="http://schemas.microsoft.com/office/drawing/2014/main" id="{6FE1455F-776D-6A6E-7FF1-498D684346F0}"/>
              </a:ext>
            </a:extLst>
          </p:cNvPr>
          <p:cNvSpPr txBox="1"/>
          <p:nvPr/>
        </p:nvSpPr>
        <p:spPr>
          <a:xfrm>
            <a:off x="475489" y="1482730"/>
            <a:ext cx="4693670" cy="4062651"/>
          </a:xfrm>
          <a:prstGeom prst="rect">
            <a:avLst/>
          </a:prstGeom>
          <a:noFill/>
        </p:spPr>
        <p:txBody>
          <a:bodyPr wrap="square" rtlCol="0">
            <a:spAutoFit/>
          </a:bodyPr>
          <a:lstStyle/>
          <a:p>
            <a:endParaRPr lang="en-GB">
              <a:latin typeface="Trebuchet MS" panose="020B0603020202020204" pitchFamily="34" charset="0"/>
              <a:ea typeface="Calibri" panose="020F0502020204030204" pitchFamily="34" charset="0"/>
            </a:endParaRPr>
          </a:p>
          <a:p>
            <a:r>
              <a:rPr lang="en-GB" sz="2000">
                <a:latin typeface="Trebuchet MS" panose="020B0603020202020204" pitchFamily="34" charset="0"/>
                <a:ea typeface="Aptos" panose="020B0004020202020204" pitchFamily="34" charset="0"/>
                <a:cs typeface="Aptos" panose="020B0004020202020204" pitchFamily="34" charset="0"/>
              </a:rPr>
              <a:t>We’re delighted that this ancient oak tree, nicknamed the elephant oak, in Old </a:t>
            </a:r>
            <a:r>
              <a:rPr lang="en-GB" sz="2000" err="1">
                <a:latin typeface="Trebuchet MS" panose="020B0603020202020204" pitchFamily="34" charset="0"/>
                <a:ea typeface="Aptos" panose="020B0004020202020204" pitchFamily="34" charset="0"/>
                <a:cs typeface="Aptos" panose="020B0004020202020204" pitchFamily="34" charset="0"/>
              </a:rPr>
              <a:t>Sloden</a:t>
            </a:r>
            <a:r>
              <a:rPr lang="en-GB" sz="2000">
                <a:latin typeface="Trebuchet MS" panose="020B0603020202020204" pitchFamily="34" charset="0"/>
                <a:ea typeface="Aptos" panose="020B0004020202020204" pitchFamily="34" charset="0"/>
                <a:cs typeface="Aptos" panose="020B0004020202020204" pitchFamily="34" charset="0"/>
              </a:rPr>
              <a:t> </a:t>
            </a:r>
            <a:r>
              <a:rPr lang="en-GB" sz="2000" err="1">
                <a:latin typeface="Trebuchet MS" panose="020B0603020202020204" pitchFamily="34" charset="0"/>
                <a:ea typeface="Aptos" panose="020B0004020202020204" pitchFamily="34" charset="0"/>
                <a:cs typeface="Aptos" panose="020B0004020202020204" pitchFamily="34" charset="0"/>
              </a:rPr>
              <a:t>Inclosure</a:t>
            </a:r>
            <a:r>
              <a:rPr lang="en-GB" sz="2000">
                <a:latin typeface="Trebuchet MS" panose="020B0603020202020204" pitchFamily="34" charset="0"/>
                <a:ea typeface="Aptos" panose="020B0004020202020204" pitchFamily="34" charset="0"/>
                <a:cs typeface="Aptos" panose="020B0004020202020204" pitchFamily="34" charset="0"/>
              </a:rPr>
              <a:t>, has</a:t>
            </a:r>
            <a:r>
              <a:rPr lang="en-GB" sz="2000">
                <a:effectLst/>
                <a:latin typeface="Trebuchet MS" panose="020B0603020202020204" pitchFamily="34" charset="0"/>
                <a:ea typeface="Aptos" panose="020B0004020202020204" pitchFamily="34" charset="0"/>
                <a:cs typeface="Aptos" panose="020B0004020202020204" pitchFamily="34" charset="0"/>
              </a:rPr>
              <a:t> been nominated for ‘Tree of the year</a:t>
            </a:r>
            <a:r>
              <a:rPr lang="en-GB" sz="2000">
                <a:latin typeface="Trebuchet MS" panose="020B0603020202020204" pitchFamily="34" charset="0"/>
                <a:ea typeface="Aptos" panose="020B0004020202020204" pitchFamily="34" charset="0"/>
                <a:cs typeface="Aptos" panose="020B0004020202020204" pitchFamily="34" charset="0"/>
              </a:rPr>
              <a:t>’</a:t>
            </a:r>
            <a:r>
              <a:rPr lang="en-GB" sz="2000">
                <a:effectLst/>
                <a:latin typeface="Trebuchet MS" panose="020B0603020202020204" pitchFamily="34" charset="0"/>
                <a:ea typeface="Aptos" panose="020B0004020202020204" pitchFamily="34" charset="0"/>
                <a:cs typeface="Aptos" panose="020B0004020202020204" pitchFamily="34" charset="0"/>
              </a:rPr>
              <a:t> - </a:t>
            </a:r>
            <a:r>
              <a:rPr lang="en-GB" sz="2000" b="0" i="0">
                <a:solidFill>
                  <a:srgbClr val="121212"/>
                </a:solidFill>
                <a:effectLst/>
                <a:highlight>
                  <a:srgbClr val="FFFFFF"/>
                </a:highlight>
                <a:latin typeface="Trebuchet MS" panose="020B0603020202020204" pitchFamily="34" charset="0"/>
              </a:rPr>
              <a:t>annual competition to raise awareness of the UK’s ancient, </a:t>
            </a:r>
            <a:r>
              <a:rPr lang="en-GB" sz="2000">
                <a:latin typeface="Trebuchet MS" panose="020B0603020202020204" pitchFamily="34" charset="0"/>
                <a:ea typeface="Aptos" panose="020B0004020202020204" pitchFamily="34" charset="0"/>
                <a:cs typeface="Aptos" panose="020B0004020202020204" pitchFamily="34" charset="0"/>
              </a:rPr>
              <a:t>organised </a:t>
            </a:r>
            <a:r>
              <a:rPr lang="en-GB" sz="2000">
                <a:effectLst/>
                <a:latin typeface="Trebuchet MS" panose="020B0603020202020204" pitchFamily="34" charset="0"/>
                <a:ea typeface="Aptos" panose="020B0004020202020204" pitchFamily="34" charset="0"/>
                <a:cs typeface="Aptos" panose="020B0004020202020204" pitchFamily="34" charset="0"/>
              </a:rPr>
              <a:t>by the Woodland Trust.</a:t>
            </a:r>
          </a:p>
          <a:p>
            <a:endParaRPr lang="en-GB" sz="2000">
              <a:latin typeface="Trebuchet MS" panose="020B0603020202020204" pitchFamily="34" charset="0"/>
            </a:endParaRPr>
          </a:p>
          <a:p>
            <a:r>
              <a:rPr lang="en-GB" sz="2000" b="0" i="0">
                <a:solidFill>
                  <a:srgbClr val="121212"/>
                </a:solidFill>
                <a:effectLst/>
                <a:highlight>
                  <a:srgbClr val="FFFFFF"/>
                </a:highlight>
                <a:latin typeface="Trebuchet MS" panose="020B0603020202020204" pitchFamily="34" charset="0"/>
              </a:rPr>
              <a:t>Voting for this year’s ‘Tree of the Year’ is open until 21 October via the </a:t>
            </a:r>
            <a:r>
              <a:rPr lang="en-GB" sz="2000" b="0" i="0" u="none" strike="noStrike">
                <a:effectLst/>
                <a:highlight>
                  <a:srgbClr val="FFFFFF"/>
                </a:highlight>
                <a:latin typeface="Trebuchet MS" panose="020B0603020202020204" pitchFamily="34" charset="0"/>
                <a:hlinkClick r:id="rId2"/>
              </a:rPr>
              <a:t>Woodland Trust website</a:t>
            </a:r>
            <a:r>
              <a:rPr lang="en-GB" sz="2000" b="0" i="0">
                <a:solidFill>
                  <a:srgbClr val="121212"/>
                </a:solidFill>
                <a:effectLst/>
                <a:highlight>
                  <a:srgbClr val="FFFFFF"/>
                </a:highlight>
                <a:latin typeface="Trebuchet MS" panose="020B0603020202020204" pitchFamily="34" charset="0"/>
              </a:rPr>
              <a:t>, with a winner announced on 29 October.</a:t>
            </a:r>
            <a:endParaRPr lang="en-GB" sz="2000">
              <a:latin typeface="Trebuchet MS" panose="020B0603020202020204" pitchFamily="34" charset="0"/>
            </a:endParaRPr>
          </a:p>
        </p:txBody>
      </p:sp>
      <p:pic>
        <p:nvPicPr>
          <p:cNvPr id="6" name="Picture 5" descr="A tree with a twisted trunk&#10;&#10;Description automatically generated">
            <a:extLst>
              <a:ext uri="{FF2B5EF4-FFF2-40B4-BE49-F238E27FC236}">
                <a16:creationId xmlns:a16="http://schemas.microsoft.com/office/drawing/2014/main" id="{ADC4D52C-5636-C289-6B0A-C06EB1EFB800}"/>
              </a:ext>
            </a:extLst>
          </p:cNvPr>
          <p:cNvPicPr>
            <a:picLocks noChangeAspect="1"/>
          </p:cNvPicPr>
          <p:nvPr/>
        </p:nvPicPr>
        <p:blipFill>
          <a:blip r:embed="rId3"/>
          <a:stretch>
            <a:fillRect/>
          </a:stretch>
        </p:blipFill>
        <p:spPr>
          <a:xfrm>
            <a:off x="5394565" y="1207009"/>
            <a:ext cx="6471261" cy="4319911"/>
          </a:xfrm>
          <a:prstGeom prst="rect">
            <a:avLst/>
          </a:prstGeom>
        </p:spPr>
      </p:pic>
    </p:spTree>
    <p:extLst>
      <p:ext uri="{BB962C8B-B14F-4D97-AF65-F5344CB8AC3E}">
        <p14:creationId xmlns:p14="http://schemas.microsoft.com/office/powerpoint/2010/main" val="2094338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7831C-4A39-4624-A010-9C1DDE85939A}"/>
              </a:ext>
            </a:extLst>
          </p:cNvPr>
          <p:cNvSpPr>
            <a:spLocks noGrp="1"/>
          </p:cNvSpPr>
          <p:nvPr>
            <p:ph type="title"/>
          </p:nvPr>
        </p:nvSpPr>
        <p:spPr/>
        <p:txBody>
          <a:bodyPr/>
          <a:lstStyle/>
          <a:p>
            <a:r>
              <a:rPr lang="en-GB" i="1"/>
              <a:t>Caring for wildlife </a:t>
            </a:r>
            <a:r>
              <a:rPr lang="en-GB"/>
              <a:t>– Ground nesting birds</a:t>
            </a:r>
          </a:p>
        </p:txBody>
      </p:sp>
      <p:sp>
        <p:nvSpPr>
          <p:cNvPr id="5" name="Rectangle 2">
            <a:extLst>
              <a:ext uri="{FF2B5EF4-FFF2-40B4-BE49-F238E27FC236}">
                <a16:creationId xmlns:a16="http://schemas.microsoft.com/office/drawing/2014/main" id="{9FF1E773-3F35-45FA-86DD-3447A2EC2933}"/>
              </a:ext>
            </a:extLst>
          </p:cNvPr>
          <p:cNvSpPr>
            <a:spLocks noGrp="1" noChangeArrowheads="1"/>
          </p:cNvSpPr>
          <p:nvPr>
            <p:ph idx="1"/>
          </p:nvPr>
        </p:nvSpPr>
        <p:spPr bwMode="auto">
          <a:xfrm>
            <a:off x="636203" y="3276701"/>
            <a:ext cx="6526597" cy="92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lnSpc>
                <a:spcPct val="100000"/>
              </a:lnSpc>
              <a:buNone/>
            </a:pPr>
            <a:endParaRPr lang="en-GB" sz="1800">
              <a:solidFill>
                <a:srgbClr val="1E2522"/>
              </a:solidFill>
              <a:effectLst/>
              <a:latin typeface="Trebuchet MS" panose="020B0603020202020204" pitchFamily="34" charset="0"/>
              <a:ea typeface="Times New Roman" panose="02020603050405020304" pitchFamily="18" charset="0"/>
            </a:endParaRPr>
          </a:p>
          <a:p>
            <a:pPr marL="0" indent="0">
              <a:buNone/>
            </a:pPr>
            <a:endParaRPr lang="en-GB" sz="1800">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tx1"/>
              </a:solidFill>
              <a:effectLst/>
              <a:latin typeface="Trebuchet MS" panose="020B0603020202020204" pitchFamily="34" charset="0"/>
            </a:endParaRPr>
          </a:p>
        </p:txBody>
      </p:sp>
      <p:sp>
        <p:nvSpPr>
          <p:cNvPr id="7" name="Content Placeholder 3">
            <a:extLst>
              <a:ext uri="{FF2B5EF4-FFF2-40B4-BE49-F238E27FC236}">
                <a16:creationId xmlns:a16="http://schemas.microsoft.com/office/drawing/2014/main" id="{4655F397-5DB0-CFD2-2970-4067D1B66BB1}"/>
              </a:ext>
            </a:extLst>
          </p:cNvPr>
          <p:cNvSpPr txBox="1">
            <a:spLocks/>
          </p:cNvSpPr>
          <p:nvPr/>
        </p:nvSpPr>
        <p:spPr>
          <a:xfrm>
            <a:off x="371352" y="1700784"/>
            <a:ext cx="6486648" cy="4531082"/>
          </a:xfrm>
          <a:prstGeom prst="rect">
            <a:avLst/>
          </a:prstGeom>
        </p:spPr>
        <p:txBody>
          <a:bodyPr/>
          <a:lstStyle>
            <a:lvl1pPr marL="357188" indent="-357188" algn="l" defTabSz="914400" rtl="0" eaLnBrk="1" latinLnBrk="0" hangingPunct="1">
              <a:lnSpc>
                <a:spcPct val="90000"/>
              </a:lnSpc>
              <a:spcBef>
                <a:spcPts val="1000"/>
              </a:spcBef>
              <a:buFontTx/>
              <a:buBlip>
                <a:blip r:embed="rId3"/>
              </a:buBlip>
              <a:defRPr sz="2800" b="0" i="0" kern="1200">
                <a:solidFill>
                  <a:schemeClr val="tx1"/>
                </a:solidFill>
                <a:latin typeface="Trebuchet MS" panose="020B0703020202090204" pitchFamily="34" charset="0"/>
                <a:ea typeface="+mn-ea"/>
                <a:cs typeface="+mn-cs"/>
              </a:defRPr>
            </a:lvl1pPr>
            <a:lvl2pPr marL="712788" indent="-355600" algn="l" defTabSz="914400" rtl="0" eaLnBrk="1" latinLnBrk="0" hangingPunct="1">
              <a:lnSpc>
                <a:spcPct val="90000"/>
              </a:lnSpc>
              <a:spcBef>
                <a:spcPts val="500"/>
              </a:spcBef>
              <a:buFont typeface="Trebuchet MS" panose="020B0603020202020204" pitchFamily="34" charset="0"/>
              <a:buChar char="―"/>
              <a:defRPr sz="24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en-GB"/>
          </a:p>
        </p:txBody>
      </p:sp>
      <p:sp>
        <p:nvSpPr>
          <p:cNvPr id="8" name="Content Placeholder 3">
            <a:extLst>
              <a:ext uri="{FF2B5EF4-FFF2-40B4-BE49-F238E27FC236}">
                <a16:creationId xmlns:a16="http://schemas.microsoft.com/office/drawing/2014/main" id="{CB4C7997-F17A-63A1-3531-1B8C07640F81}"/>
              </a:ext>
            </a:extLst>
          </p:cNvPr>
          <p:cNvSpPr txBox="1">
            <a:spLocks/>
          </p:cNvSpPr>
          <p:nvPr/>
        </p:nvSpPr>
        <p:spPr>
          <a:xfrm>
            <a:off x="523752" y="1853184"/>
            <a:ext cx="6486648" cy="4531082"/>
          </a:xfrm>
          <a:prstGeom prst="rect">
            <a:avLst/>
          </a:prstGeom>
        </p:spPr>
        <p:txBody>
          <a:bodyPr/>
          <a:lstStyle>
            <a:lvl1pPr marL="357188" indent="-357188" algn="l" defTabSz="914400" rtl="0" eaLnBrk="1" latinLnBrk="0" hangingPunct="1">
              <a:lnSpc>
                <a:spcPct val="90000"/>
              </a:lnSpc>
              <a:spcBef>
                <a:spcPts val="1000"/>
              </a:spcBef>
              <a:buFontTx/>
              <a:buBlip>
                <a:blip r:embed="rId3"/>
              </a:buBlip>
              <a:defRPr sz="2800" b="0" i="0" kern="1200">
                <a:solidFill>
                  <a:schemeClr val="tx1"/>
                </a:solidFill>
                <a:latin typeface="Trebuchet MS" panose="020B0703020202090204" pitchFamily="34" charset="0"/>
                <a:ea typeface="+mn-ea"/>
                <a:cs typeface="+mn-cs"/>
              </a:defRPr>
            </a:lvl1pPr>
            <a:lvl2pPr marL="712788" indent="-355600" algn="l" defTabSz="914400" rtl="0" eaLnBrk="1" latinLnBrk="0" hangingPunct="1">
              <a:lnSpc>
                <a:spcPct val="90000"/>
              </a:lnSpc>
              <a:spcBef>
                <a:spcPts val="500"/>
              </a:spcBef>
              <a:buFont typeface="Trebuchet MS" panose="020B0603020202020204" pitchFamily="34" charset="0"/>
              <a:buChar char="―"/>
              <a:defRPr sz="24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en-GB"/>
          </a:p>
        </p:txBody>
      </p:sp>
      <p:sp>
        <p:nvSpPr>
          <p:cNvPr id="9" name="Content Placeholder 3">
            <a:extLst>
              <a:ext uri="{FF2B5EF4-FFF2-40B4-BE49-F238E27FC236}">
                <a16:creationId xmlns:a16="http://schemas.microsoft.com/office/drawing/2014/main" id="{7F05B43E-C944-5F5B-6EA3-6E65391B55AA}"/>
              </a:ext>
            </a:extLst>
          </p:cNvPr>
          <p:cNvSpPr txBox="1">
            <a:spLocks/>
          </p:cNvSpPr>
          <p:nvPr/>
        </p:nvSpPr>
        <p:spPr>
          <a:xfrm>
            <a:off x="676152" y="1148550"/>
            <a:ext cx="5091167" cy="5394894"/>
          </a:xfrm>
          <a:prstGeom prst="rect">
            <a:avLst/>
          </a:prstGeom>
        </p:spPr>
        <p:txBody>
          <a:bodyPr/>
          <a:lstStyle>
            <a:lvl1pPr marL="357188" indent="-357188" algn="l" defTabSz="914400" rtl="0" eaLnBrk="1" latinLnBrk="0" hangingPunct="1">
              <a:lnSpc>
                <a:spcPct val="90000"/>
              </a:lnSpc>
              <a:spcBef>
                <a:spcPts val="1000"/>
              </a:spcBef>
              <a:buFontTx/>
              <a:buBlip>
                <a:blip r:embed="rId3"/>
              </a:buBlip>
              <a:defRPr sz="2800" b="0" i="0" kern="1200">
                <a:solidFill>
                  <a:schemeClr val="tx1"/>
                </a:solidFill>
                <a:latin typeface="Trebuchet MS" panose="020B0703020202090204" pitchFamily="34" charset="0"/>
                <a:ea typeface="+mn-ea"/>
                <a:cs typeface="+mn-cs"/>
              </a:defRPr>
            </a:lvl1pPr>
            <a:lvl2pPr marL="712788" indent="-355600" algn="l" defTabSz="914400" rtl="0" eaLnBrk="1" latinLnBrk="0" hangingPunct="1">
              <a:lnSpc>
                <a:spcPct val="90000"/>
              </a:lnSpc>
              <a:spcBef>
                <a:spcPts val="500"/>
              </a:spcBef>
              <a:buFont typeface="Trebuchet MS" panose="020B0603020202020204" pitchFamily="34" charset="0"/>
              <a:buChar char="―"/>
              <a:defRPr sz="24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2000" b="0" i="0">
                <a:effectLst/>
                <a:latin typeface="Trebuchet MS" panose="020B0603020202020204" pitchFamily="34" charset="0"/>
              </a:rPr>
              <a:t>The breeding season for ground nesting birds has finished and our car parks have been re-opened. W</a:t>
            </a:r>
            <a:r>
              <a:rPr lang="en-GB" sz="2000">
                <a:latin typeface="Trebuchet MS" panose="020B0603020202020204" pitchFamily="34" charset="0"/>
              </a:rPr>
              <a:t>e’d like to thank everyone that’s helped to protect these rare chicks.</a:t>
            </a:r>
          </a:p>
          <a:p>
            <a:pPr marL="0" indent="0">
              <a:buFontTx/>
              <a:buNone/>
            </a:pPr>
            <a:endParaRPr lang="en-GB" sz="2000">
              <a:latin typeface="Trebuchet MS" panose="020B0603020202020204" pitchFamily="34" charset="0"/>
            </a:endParaRPr>
          </a:p>
          <a:p>
            <a:pPr marL="0" indent="0">
              <a:buNone/>
            </a:pPr>
            <a:r>
              <a:rPr lang="en-GB" sz="2000">
                <a:latin typeface="Trebuchet MS" panose="020B0603020202020204" pitchFamily="34" charset="0"/>
              </a:rPr>
              <a:t>This year, over 100 </a:t>
            </a:r>
            <a:r>
              <a:rPr lang="en-GB" sz="2000">
                <a:effectLst/>
                <a:latin typeface="Trebuchet MS" panose="020B0603020202020204" pitchFamily="34" charset="0"/>
                <a:ea typeface="Aptos" panose="020B0004020202020204" pitchFamily="34" charset="0"/>
                <a:cs typeface="Aptos" panose="020B0004020202020204" pitchFamily="34" charset="0"/>
              </a:rPr>
              <a:t>volunteers from Hampshire Ornithological Society carried our woodlark surveys across 300kms of the New Forest. This included several areas of heathland that we’ve recently restored</a:t>
            </a:r>
            <a:r>
              <a:rPr lang="en-GB" sz="2000">
                <a:latin typeface="Trebuchet MS" panose="020B0603020202020204" pitchFamily="34" charset="0"/>
                <a:ea typeface="Aptos" panose="020B0004020202020204" pitchFamily="34" charset="0"/>
                <a:cs typeface="Aptos" panose="020B0004020202020204" pitchFamily="34" charset="0"/>
              </a:rPr>
              <a:t>. </a:t>
            </a:r>
          </a:p>
          <a:p>
            <a:pPr marL="0" indent="0">
              <a:buNone/>
            </a:pPr>
            <a:r>
              <a:rPr lang="en-GB" sz="2000">
                <a:latin typeface="Trebuchet MS" panose="020B0603020202020204" pitchFamily="34" charset="0"/>
                <a:ea typeface="Aptos" panose="020B0004020202020204" pitchFamily="34" charset="0"/>
                <a:cs typeface="Aptos" panose="020B0004020202020204" pitchFamily="34" charset="0"/>
              </a:rPr>
              <a:t>We’re looking forward to seeing the results, as</a:t>
            </a:r>
            <a:r>
              <a:rPr lang="en-GB" sz="2000">
                <a:effectLst/>
                <a:latin typeface="Trebuchet MS" panose="020B0603020202020204" pitchFamily="34" charset="0"/>
                <a:ea typeface="Aptos" panose="020B0004020202020204" pitchFamily="34" charset="0"/>
                <a:cs typeface="Aptos" panose="020B0004020202020204" pitchFamily="34" charset="0"/>
              </a:rPr>
              <a:t> this is key in helping us understand the benefits and impact of our  long-term restoration programme across the open forest. </a:t>
            </a:r>
          </a:p>
          <a:p>
            <a:pPr marL="0" indent="0">
              <a:buFontTx/>
              <a:buNone/>
            </a:pPr>
            <a:endParaRPr lang="en-GB" sz="2000">
              <a:latin typeface="Trebuchet MS" panose="020B0603020202020204" pitchFamily="34" charset="0"/>
            </a:endParaRPr>
          </a:p>
          <a:p>
            <a:pPr marL="0" indent="0">
              <a:buFontTx/>
              <a:buNone/>
            </a:pPr>
            <a:endParaRPr lang="en-GB" sz="2000"/>
          </a:p>
          <a:p>
            <a:pPr marL="0" indent="0">
              <a:buFontTx/>
              <a:buNone/>
            </a:pPr>
            <a:endParaRPr lang="en-GB" sz="2000"/>
          </a:p>
          <a:p>
            <a:pPr marL="0" indent="0">
              <a:buFontTx/>
              <a:buNone/>
            </a:pPr>
            <a:endParaRPr lang="en-GB" sz="2000" b="0" i="0">
              <a:solidFill>
                <a:srgbClr val="364141"/>
              </a:solidFill>
              <a:effectLst/>
              <a:latin typeface="Trebuchet MS" panose="020B0603020202020204" pitchFamily="34" charset="0"/>
            </a:endParaRPr>
          </a:p>
          <a:p>
            <a:pPr marL="0" indent="0">
              <a:buFontTx/>
              <a:buNone/>
            </a:pPr>
            <a:endParaRPr lang="en-GB" sz="2400" b="0" i="0">
              <a:solidFill>
                <a:srgbClr val="364141"/>
              </a:solidFill>
              <a:effectLst/>
              <a:latin typeface="Trebuchet MS" panose="020B0603020202020204" pitchFamily="34" charset="0"/>
            </a:endParaRPr>
          </a:p>
          <a:p>
            <a:pPr marL="0" indent="0">
              <a:buFontTx/>
              <a:buNone/>
            </a:pPr>
            <a:endParaRPr lang="en-GB" sz="2400">
              <a:solidFill>
                <a:srgbClr val="364141"/>
              </a:solidFill>
              <a:latin typeface="Trebuchet MS" panose="020B0603020202020204" pitchFamily="34" charset="0"/>
            </a:endParaRPr>
          </a:p>
          <a:p>
            <a:pPr marL="0" indent="0">
              <a:buFontTx/>
              <a:buNone/>
            </a:pPr>
            <a:endParaRPr lang="en-GB" sz="2400" b="0" i="0">
              <a:solidFill>
                <a:srgbClr val="364141"/>
              </a:solidFill>
              <a:effectLst/>
              <a:latin typeface="Trebuchet MS" panose="020B0603020202020204" pitchFamily="34" charset="0"/>
            </a:endParaRPr>
          </a:p>
          <a:p>
            <a:pPr marL="0" indent="0">
              <a:buFontTx/>
              <a:buNone/>
            </a:pPr>
            <a:endParaRPr lang="en-GB" sz="2400">
              <a:solidFill>
                <a:srgbClr val="364141"/>
              </a:solidFill>
              <a:latin typeface="Trebuchet MS" panose="020B0603020202020204" pitchFamily="34" charset="0"/>
            </a:endParaRPr>
          </a:p>
          <a:p>
            <a:pPr marL="0" indent="0">
              <a:buFontTx/>
              <a:buNone/>
            </a:pPr>
            <a:br>
              <a:rPr lang="en-GB" sz="2400" b="0" i="0">
                <a:solidFill>
                  <a:srgbClr val="364141"/>
                </a:solidFill>
                <a:effectLst/>
                <a:highlight>
                  <a:srgbClr val="FFFF00"/>
                </a:highlight>
                <a:latin typeface="Trebuchet MS" panose="020B0603020202020204" pitchFamily="34" charset="0"/>
              </a:rPr>
            </a:br>
            <a:endParaRPr lang="en-GB" sz="2400">
              <a:highlight>
                <a:srgbClr val="FFFF00"/>
              </a:highlight>
              <a:latin typeface="Trebuchet MS" panose="020B0603020202020204" pitchFamily="34" charset="0"/>
            </a:endParaRPr>
          </a:p>
        </p:txBody>
      </p:sp>
      <p:pic>
        <p:nvPicPr>
          <p:cNvPr id="4" name="Picture 3" descr="A close-up of a pile of leaves&#10;&#10;Description automatically generated">
            <a:extLst>
              <a:ext uri="{FF2B5EF4-FFF2-40B4-BE49-F238E27FC236}">
                <a16:creationId xmlns:a16="http://schemas.microsoft.com/office/drawing/2014/main" id="{A77372C4-079A-5D7E-F061-184495B7F1D5}"/>
              </a:ext>
            </a:extLst>
          </p:cNvPr>
          <p:cNvPicPr>
            <a:picLocks noChangeAspect="1"/>
          </p:cNvPicPr>
          <p:nvPr/>
        </p:nvPicPr>
        <p:blipFill>
          <a:blip r:embed="rId4"/>
          <a:stretch>
            <a:fillRect/>
          </a:stretch>
        </p:blipFill>
        <p:spPr>
          <a:xfrm>
            <a:off x="5807268" y="1308400"/>
            <a:ext cx="5820852" cy="4341119"/>
          </a:xfrm>
          <a:prstGeom prst="rect">
            <a:avLst/>
          </a:prstGeom>
        </p:spPr>
      </p:pic>
    </p:spTree>
    <p:extLst>
      <p:ext uri="{BB962C8B-B14F-4D97-AF65-F5344CB8AC3E}">
        <p14:creationId xmlns:p14="http://schemas.microsoft.com/office/powerpoint/2010/main" val="2705366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7831C-4A39-4624-A010-9C1DDE85939A}"/>
              </a:ext>
            </a:extLst>
          </p:cNvPr>
          <p:cNvSpPr>
            <a:spLocks noGrp="1"/>
          </p:cNvSpPr>
          <p:nvPr>
            <p:ph type="title"/>
          </p:nvPr>
        </p:nvSpPr>
        <p:spPr/>
        <p:txBody>
          <a:bodyPr/>
          <a:lstStyle/>
          <a:p>
            <a:r>
              <a:rPr lang="en-GB" i="1"/>
              <a:t>Caring for wildlife </a:t>
            </a:r>
            <a:r>
              <a:rPr lang="en-GB"/>
              <a:t>- Wetland restoration update</a:t>
            </a:r>
          </a:p>
        </p:txBody>
      </p:sp>
      <p:sp>
        <p:nvSpPr>
          <p:cNvPr id="4" name="Content Placeholder 3">
            <a:extLst>
              <a:ext uri="{FF2B5EF4-FFF2-40B4-BE49-F238E27FC236}">
                <a16:creationId xmlns:a16="http://schemas.microsoft.com/office/drawing/2014/main" id="{D95C517E-BD9B-40E3-AC63-9FE5D9E3BE00}"/>
              </a:ext>
            </a:extLst>
          </p:cNvPr>
          <p:cNvSpPr>
            <a:spLocks noGrp="1"/>
          </p:cNvSpPr>
          <p:nvPr>
            <p:ph idx="1"/>
          </p:nvPr>
        </p:nvSpPr>
        <p:spPr>
          <a:xfrm>
            <a:off x="163196" y="1265382"/>
            <a:ext cx="5932804" cy="5377352"/>
          </a:xfrm>
        </p:spPr>
        <p:txBody>
          <a:bodyPr/>
          <a:lstStyle/>
          <a:p>
            <a:pPr marL="0" indent="0">
              <a:lnSpc>
                <a:spcPct val="115000"/>
              </a:lnSpc>
              <a:spcAft>
                <a:spcPts val="1000"/>
              </a:spcAft>
              <a:buNone/>
            </a:pPr>
            <a:r>
              <a:rPr lang="en-GB" sz="1600">
                <a:latin typeface="Trebuchet MS" panose="020B0603020202020204" pitchFamily="34" charset="0"/>
                <a:ea typeface="Tahoma" panose="020B0604030504040204" pitchFamily="34" charset="0"/>
                <a:cs typeface="Tahoma" panose="020B0604030504040204" pitchFamily="34" charset="0"/>
              </a:rPr>
              <a:t>T</a:t>
            </a:r>
            <a:r>
              <a:rPr lang="en-GB" sz="1600">
                <a:effectLst/>
                <a:latin typeface="Trebuchet MS" panose="020B0603020202020204" pitchFamily="34" charset="0"/>
                <a:ea typeface="Tahoma" panose="020B0604030504040204" pitchFamily="34" charset="0"/>
                <a:cs typeface="Tahoma" panose="020B0604030504040204" pitchFamily="34" charset="0"/>
              </a:rPr>
              <a:t>he HLS wetland restoration </a:t>
            </a:r>
            <a:r>
              <a:rPr lang="en-GB" sz="1600">
                <a:latin typeface="Trebuchet MS" panose="020B0603020202020204" pitchFamily="34" charset="0"/>
                <a:ea typeface="Tahoma" panose="020B0604030504040204" pitchFamily="34" charset="0"/>
                <a:cs typeface="Tahoma" panose="020B0604030504040204" pitchFamily="34" charset="0"/>
              </a:rPr>
              <a:t>programme continues - this summer contractors returned to Penny Moor, an area previously worked, </a:t>
            </a:r>
            <a:r>
              <a:rPr lang="en-US" sz="1600">
                <a:latin typeface="Trebuchet MS" panose="020B0603020202020204" pitchFamily="34" charset="0"/>
                <a:ea typeface="Tahoma" panose="020B0604030504040204" pitchFamily="34" charset="0"/>
                <a:cs typeface="Tahoma" panose="020B0604030504040204" pitchFamily="34" charset="0"/>
              </a:rPr>
              <a:t>to infill an artificial drain and replace bridges with gravel ford crossings </a:t>
            </a:r>
            <a:r>
              <a:rPr lang="en-GB" sz="1600">
                <a:effectLst/>
                <a:latin typeface="Trebuchet MS" panose="020B0603020202020204" pitchFamily="34" charset="0"/>
                <a:ea typeface="Times New Roman" panose="02020603050405020304" pitchFamily="18" charset="0"/>
                <a:cs typeface="Aptos" panose="020B0004020202020204" pitchFamily="34" charset="0"/>
              </a:rPr>
              <a:t>which will still allow access for forest animals but will not interrupt the flow. This restoration will help restore the natural hydrology and improve the wetland habitats.</a:t>
            </a:r>
            <a:endParaRPr lang="en-GB" sz="1600">
              <a:effectLst/>
              <a:latin typeface="Trebuchet MS" panose="020B0603020202020204" pitchFamily="34" charset="0"/>
              <a:ea typeface="Aptos" panose="020B0004020202020204" pitchFamily="34" charset="0"/>
              <a:cs typeface="Aptos" panose="020B0004020202020204" pitchFamily="34" charset="0"/>
            </a:endParaRPr>
          </a:p>
          <a:p>
            <a:pPr marL="0" indent="0">
              <a:lnSpc>
                <a:spcPct val="115000"/>
              </a:lnSpc>
              <a:spcAft>
                <a:spcPts val="1000"/>
              </a:spcAft>
              <a:buNone/>
            </a:pPr>
            <a:r>
              <a:rPr lang="en-GB" sz="1600">
                <a:solidFill>
                  <a:srgbClr val="000000"/>
                </a:solidFill>
                <a:latin typeface="Trebuchet MS" panose="020B0603020202020204" pitchFamily="34" charset="0"/>
                <a:ea typeface="Calibri" panose="020F0502020204030204" pitchFamily="34" charset="0"/>
                <a:cs typeface="Times New Roman" panose="02020603050405020304" pitchFamily="18" charset="0"/>
              </a:rPr>
              <a:t>A</a:t>
            </a:r>
            <a:r>
              <a:rPr lang="en-GB" sz="16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lso</a:t>
            </a:r>
            <a:r>
              <a:rPr lang="en-GB" sz="1600">
                <a:solidFill>
                  <a:srgbClr val="000000"/>
                </a:solidFill>
                <a:latin typeface="Trebuchet MS" panose="020B0603020202020204" pitchFamily="34" charset="0"/>
                <a:ea typeface="Calibri" panose="020F0502020204030204" pitchFamily="34" charset="0"/>
                <a:cs typeface="Times New Roman" panose="02020603050405020304" pitchFamily="18" charset="0"/>
              </a:rPr>
              <a:t>, </a:t>
            </a:r>
            <a:r>
              <a:rPr lang="en-GB" sz="16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other </a:t>
            </a:r>
            <a:r>
              <a:rPr lang="en-GB" sz="1600">
                <a:solidFill>
                  <a:srgbClr val="000000"/>
                </a:solidFill>
                <a:latin typeface="Trebuchet MS" panose="020B0603020202020204" pitchFamily="34" charset="0"/>
                <a:ea typeface="Calibri" panose="020F0502020204030204" pitchFamily="34" charset="0"/>
                <a:cs typeface="Times New Roman" panose="02020603050405020304" pitchFamily="18" charset="0"/>
              </a:rPr>
              <a:t>small, </a:t>
            </a:r>
            <a:r>
              <a:rPr lang="en-GB" sz="16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wetland restoration projects wer</a:t>
            </a:r>
            <a:r>
              <a:rPr lang="en-GB" sz="1600">
                <a:solidFill>
                  <a:srgbClr val="000000"/>
                </a:solidFill>
                <a:latin typeface="Trebuchet MS" panose="020B0603020202020204" pitchFamily="34" charset="0"/>
                <a:ea typeface="Calibri" panose="020F0502020204030204" pitchFamily="34" charset="0"/>
                <a:cs typeface="Times New Roman" panose="02020603050405020304" pitchFamily="18" charset="0"/>
              </a:rPr>
              <a:t>e carried out at this spring/summer at: </a:t>
            </a:r>
            <a:r>
              <a:rPr lang="en-GB" sz="1600" kern="100" err="1">
                <a:effectLst/>
                <a:latin typeface="Trebuchet MS" panose="020B0603020202020204" pitchFamily="34" charset="0"/>
                <a:ea typeface="Aptos" panose="020B0004020202020204" pitchFamily="34" charset="0"/>
                <a:cs typeface="Times New Roman" panose="02020603050405020304" pitchFamily="18" charset="0"/>
              </a:rPr>
              <a:t>Anses</a:t>
            </a:r>
            <a:r>
              <a:rPr lang="en-GB" sz="1600" kern="100">
                <a:effectLst/>
                <a:latin typeface="Trebuchet MS" panose="020B0603020202020204" pitchFamily="34" charset="0"/>
                <a:ea typeface="Aptos" panose="020B0004020202020204" pitchFamily="34" charset="0"/>
                <a:cs typeface="Times New Roman" panose="02020603050405020304" pitchFamily="18" charset="0"/>
              </a:rPr>
              <a:t> Wood, </a:t>
            </a:r>
            <a:r>
              <a:rPr lang="en-GB" sz="1600" kern="100" err="1">
                <a:effectLst/>
                <a:latin typeface="Trebuchet MS" panose="020B0603020202020204" pitchFamily="34" charset="0"/>
                <a:ea typeface="Aptos" panose="020B0004020202020204" pitchFamily="34" charset="0"/>
                <a:cs typeface="Times New Roman" panose="02020603050405020304" pitchFamily="18" charset="0"/>
              </a:rPr>
              <a:t>Hawkhill</a:t>
            </a:r>
            <a:r>
              <a:rPr lang="en-GB" sz="1600" kern="100">
                <a:effectLst/>
                <a:latin typeface="Trebuchet MS" panose="020B0603020202020204" pitchFamily="34" charset="0"/>
                <a:ea typeface="Aptos" panose="020B0004020202020204" pitchFamily="34" charset="0"/>
                <a:cs typeface="Times New Roman" panose="02020603050405020304" pitchFamily="18" charset="0"/>
              </a:rPr>
              <a:t> Mire, </a:t>
            </a:r>
            <a:r>
              <a:rPr lang="en-GB" sz="1600" kern="100" err="1">
                <a:effectLst/>
                <a:latin typeface="Trebuchet MS" panose="020B0603020202020204" pitchFamily="34" charset="0"/>
                <a:ea typeface="Aptos" panose="020B0004020202020204" pitchFamily="34" charset="0"/>
                <a:cs typeface="Times New Roman" panose="02020603050405020304" pitchFamily="18" charset="0"/>
              </a:rPr>
              <a:t>Furzey</a:t>
            </a:r>
            <a:r>
              <a:rPr lang="en-GB" sz="1600" kern="100">
                <a:effectLst/>
                <a:latin typeface="Trebuchet MS" panose="020B0603020202020204" pitchFamily="34" charset="0"/>
                <a:ea typeface="Aptos" panose="020B0004020202020204" pitchFamily="34" charset="0"/>
                <a:cs typeface="Times New Roman" panose="02020603050405020304" pitchFamily="18" charset="0"/>
              </a:rPr>
              <a:t> Lodge Mire/Rans Wood and Ravens Nest </a:t>
            </a:r>
            <a:r>
              <a:rPr lang="en-GB" sz="1600" kern="100" err="1">
                <a:effectLst/>
                <a:latin typeface="Trebuchet MS" panose="020B0603020202020204" pitchFamily="34" charset="0"/>
                <a:ea typeface="Aptos" panose="020B0004020202020204" pitchFamily="34" charset="0"/>
                <a:cs typeface="Times New Roman" panose="02020603050405020304" pitchFamily="18" charset="0"/>
              </a:rPr>
              <a:t>Inclosure</a:t>
            </a:r>
            <a:r>
              <a:rPr lang="en-GB" sz="1600" kern="100">
                <a:effectLst/>
                <a:latin typeface="Trebuchet MS" panose="020B0603020202020204" pitchFamily="34" charset="0"/>
                <a:ea typeface="Aptos" panose="020B0004020202020204" pitchFamily="34" charset="0"/>
                <a:cs typeface="Times New Roman" panose="02020603050405020304" pitchFamily="18" charset="0"/>
              </a:rPr>
              <a:t>.</a:t>
            </a:r>
          </a:p>
          <a:p>
            <a:pPr marL="0" indent="0">
              <a:lnSpc>
                <a:spcPct val="115000"/>
              </a:lnSpc>
              <a:spcAft>
                <a:spcPts val="1000"/>
              </a:spcAft>
              <a:buNone/>
            </a:pPr>
            <a:r>
              <a:rPr lang="en-GB" sz="1600" kern="100">
                <a:effectLst/>
                <a:latin typeface="Trebuchet MS" panose="020B0603020202020204" pitchFamily="34" charset="0"/>
                <a:ea typeface="Aptos" panose="020B0004020202020204" pitchFamily="34" charset="0"/>
                <a:cs typeface="Times New Roman" panose="02020603050405020304" pitchFamily="18" charset="0"/>
              </a:rPr>
              <a:t>Over the </a:t>
            </a:r>
            <a:r>
              <a:rPr lang="en-GB" sz="1600" kern="100">
                <a:latin typeface="Trebuchet MS" panose="020B0603020202020204" pitchFamily="34" charset="0"/>
                <a:ea typeface="Aptos" panose="020B0004020202020204" pitchFamily="34" charset="0"/>
                <a:cs typeface="Times New Roman" panose="02020603050405020304" pitchFamily="18" charset="0"/>
              </a:rPr>
              <a:t>past </a:t>
            </a:r>
            <a:r>
              <a:rPr lang="en-GB" sz="1600" kern="100">
                <a:effectLst/>
                <a:latin typeface="Trebuchet MS" panose="020B0603020202020204" pitchFamily="34" charset="0"/>
                <a:ea typeface="Aptos" panose="020B0004020202020204" pitchFamily="34" charset="0"/>
                <a:cs typeface="Times New Roman" panose="02020603050405020304" pitchFamily="18" charset="0"/>
              </a:rPr>
              <a:t>few years, Footprint Ecology have been developing an Evidence and Monitoring Plan for the Freshwater and Wetland Restoration Forum (FWRF). </a:t>
            </a:r>
            <a:r>
              <a:rPr lang="en-US" sz="1600" kern="100">
                <a:effectLst/>
                <a:latin typeface="Trebuchet MS" panose="020B0603020202020204" pitchFamily="34" charset="0"/>
                <a:ea typeface="Aptos" panose="020B0004020202020204" pitchFamily="34" charset="0"/>
                <a:cs typeface="Times New Roman" panose="02020603050405020304" pitchFamily="18" charset="0"/>
              </a:rPr>
              <a:t>The plan, nearing completion with most sections approved by the forum, will help guide Forestry England and other forum members in gathering evidence and determining monitoring strategies for future restoration projects.</a:t>
            </a:r>
            <a:endParaRPr lang="en-GB" sz="2400"/>
          </a:p>
        </p:txBody>
      </p:sp>
      <p:pic>
        <p:nvPicPr>
          <p:cNvPr id="3" name="Picture 2" descr="A dirt field with trees in the background&#10;&#10;Description automatically generated">
            <a:extLst>
              <a:ext uri="{FF2B5EF4-FFF2-40B4-BE49-F238E27FC236}">
                <a16:creationId xmlns:a16="http://schemas.microsoft.com/office/drawing/2014/main" id="{93FE93E1-8163-B9A8-3CC4-B14C4D7B6B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663678" y="2155646"/>
            <a:ext cx="3845959" cy="2884293"/>
          </a:xfrm>
          <a:prstGeom prst="rect">
            <a:avLst/>
          </a:prstGeom>
        </p:spPr>
      </p:pic>
      <p:pic>
        <p:nvPicPr>
          <p:cNvPr id="6" name="Picture 5" descr="A field with trees and blue sky&#10;&#10;Description automatically generated">
            <a:extLst>
              <a:ext uri="{FF2B5EF4-FFF2-40B4-BE49-F238E27FC236}">
                <a16:creationId xmlns:a16="http://schemas.microsoft.com/office/drawing/2014/main" id="{D7DBC7D5-8B1C-FCED-45D9-17A384279E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15167" y="2146756"/>
            <a:ext cx="3845959" cy="2884293"/>
          </a:xfrm>
          <a:prstGeom prst="rect">
            <a:avLst/>
          </a:prstGeom>
        </p:spPr>
      </p:pic>
      <p:sp>
        <p:nvSpPr>
          <p:cNvPr id="7" name="Content Placeholder 3">
            <a:extLst>
              <a:ext uri="{FF2B5EF4-FFF2-40B4-BE49-F238E27FC236}">
                <a16:creationId xmlns:a16="http://schemas.microsoft.com/office/drawing/2014/main" id="{35F96A11-1FA4-134F-4C1A-E95BA005BD64}"/>
              </a:ext>
            </a:extLst>
          </p:cNvPr>
          <p:cNvSpPr txBox="1">
            <a:spLocks/>
          </p:cNvSpPr>
          <p:nvPr/>
        </p:nvSpPr>
        <p:spPr>
          <a:xfrm>
            <a:off x="5996303" y="5556645"/>
            <a:ext cx="6032501" cy="5065775"/>
          </a:xfrm>
          <a:prstGeom prst="rect">
            <a:avLst/>
          </a:prstGeom>
        </p:spPr>
        <p:txBody>
          <a:bodyPr/>
          <a:lstStyle>
            <a:lvl1pPr marL="357188" indent="-357188" algn="l" defTabSz="914400" rtl="0" eaLnBrk="1" latinLnBrk="0" hangingPunct="1">
              <a:lnSpc>
                <a:spcPct val="90000"/>
              </a:lnSpc>
              <a:spcBef>
                <a:spcPts val="1000"/>
              </a:spcBef>
              <a:buFontTx/>
              <a:buBlip>
                <a:blip r:embed="rId5"/>
              </a:buBlip>
              <a:defRPr sz="2800" b="0" i="0" kern="1200">
                <a:solidFill>
                  <a:schemeClr val="tx1"/>
                </a:solidFill>
                <a:latin typeface="Trebuchet MS" panose="020B0703020202090204" pitchFamily="34" charset="0"/>
                <a:ea typeface="+mn-ea"/>
                <a:cs typeface="+mn-cs"/>
              </a:defRPr>
            </a:lvl1pPr>
            <a:lvl2pPr marL="712788" indent="-355600" algn="l" defTabSz="914400" rtl="0" eaLnBrk="1" latinLnBrk="0" hangingPunct="1">
              <a:lnSpc>
                <a:spcPct val="90000"/>
              </a:lnSpc>
              <a:spcBef>
                <a:spcPts val="500"/>
              </a:spcBef>
              <a:buFont typeface="Trebuchet MS" panose="020B0603020202020204" pitchFamily="34" charset="0"/>
              <a:buChar char="―"/>
              <a:defRPr sz="2400" b="0" i="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1000"/>
              </a:spcAft>
              <a:buFontTx/>
              <a:buNone/>
            </a:pPr>
            <a:r>
              <a:rPr lang="en-GB" sz="1800" kern="100" err="1">
                <a:latin typeface="Trebuchet MS" panose="020B0603020202020204" pitchFamily="34" charset="0"/>
                <a:ea typeface="Aptos" panose="020B0004020202020204" pitchFamily="34" charset="0"/>
                <a:cs typeface="Times New Roman" panose="02020603050405020304" pitchFamily="18" charset="0"/>
              </a:rPr>
              <a:t>Furzey</a:t>
            </a:r>
            <a:r>
              <a:rPr lang="en-GB" sz="1800" kern="100">
                <a:latin typeface="Trebuchet MS" panose="020B0603020202020204" pitchFamily="34" charset="0"/>
                <a:ea typeface="Aptos" panose="020B0004020202020204" pitchFamily="34" charset="0"/>
                <a:cs typeface="Times New Roman" panose="02020603050405020304" pitchFamily="18" charset="0"/>
              </a:rPr>
              <a:t> Lodge Mire/Rans Wood before and after photos</a:t>
            </a:r>
          </a:p>
          <a:p>
            <a:pPr marL="0" indent="0">
              <a:lnSpc>
                <a:spcPct val="115000"/>
              </a:lnSpc>
              <a:spcAft>
                <a:spcPts val="1000"/>
              </a:spcAft>
              <a:buFontTx/>
              <a:buNone/>
            </a:pPr>
            <a:endParaRPr lang="en-GB"/>
          </a:p>
        </p:txBody>
      </p:sp>
    </p:spTree>
    <p:extLst>
      <p:ext uri="{BB962C8B-B14F-4D97-AF65-F5344CB8AC3E}">
        <p14:creationId xmlns:p14="http://schemas.microsoft.com/office/powerpoint/2010/main" val="549023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7831C-4A39-4624-A010-9C1DDE85939A}"/>
              </a:ext>
            </a:extLst>
          </p:cNvPr>
          <p:cNvSpPr>
            <a:spLocks noGrp="1"/>
          </p:cNvSpPr>
          <p:nvPr>
            <p:ph type="title"/>
          </p:nvPr>
        </p:nvSpPr>
        <p:spPr/>
        <p:txBody>
          <a:bodyPr/>
          <a:lstStyle/>
          <a:p>
            <a:r>
              <a:rPr lang="en-GB" i="1"/>
              <a:t>Caring for wildlife </a:t>
            </a:r>
            <a:r>
              <a:rPr lang="en-GB"/>
              <a:t>– deer rut</a:t>
            </a:r>
          </a:p>
        </p:txBody>
      </p:sp>
      <p:sp>
        <p:nvSpPr>
          <p:cNvPr id="4" name="Content Placeholder 3">
            <a:extLst>
              <a:ext uri="{FF2B5EF4-FFF2-40B4-BE49-F238E27FC236}">
                <a16:creationId xmlns:a16="http://schemas.microsoft.com/office/drawing/2014/main" id="{D95C517E-BD9B-40E3-AC63-9FE5D9E3BE00}"/>
              </a:ext>
            </a:extLst>
          </p:cNvPr>
          <p:cNvSpPr>
            <a:spLocks noGrp="1"/>
          </p:cNvSpPr>
          <p:nvPr>
            <p:ph idx="1"/>
          </p:nvPr>
        </p:nvSpPr>
        <p:spPr>
          <a:xfrm>
            <a:off x="371352" y="1166091"/>
            <a:ext cx="5905162" cy="5065775"/>
          </a:xfrm>
        </p:spPr>
        <p:txBody>
          <a:bodyPr/>
          <a:lstStyle/>
          <a:p>
            <a:pPr marL="0" indent="0">
              <a:lnSpc>
                <a:spcPct val="115000"/>
              </a:lnSpc>
              <a:spcAft>
                <a:spcPts val="1000"/>
              </a:spcAft>
              <a:buNone/>
            </a:pPr>
            <a:r>
              <a:rPr lang="en-GB" sz="2000">
                <a:latin typeface="Trebuchet MS" panose="020B0603020202020204" pitchFamily="34" charset="0"/>
              </a:rPr>
              <a:t>It’s the mating season for many deer, with red and fallow males </a:t>
            </a:r>
            <a:r>
              <a:rPr lang="en-US" sz="2000">
                <a:effectLst/>
                <a:latin typeface="Trebuchet MS" panose="020B0603020202020204" pitchFamily="34" charset="0"/>
                <a:ea typeface="Calibri" panose="020F0502020204030204" pitchFamily="34" charset="0"/>
                <a:cs typeface="Consolas" panose="020B0609020204030204" pitchFamily="49" charset="0"/>
              </a:rPr>
              <a:t>fighting for territory.</a:t>
            </a:r>
            <a:br>
              <a:rPr lang="en-US" sz="2000">
                <a:effectLst/>
                <a:latin typeface="Trebuchet MS" panose="020B0603020202020204" pitchFamily="34" charset="0"/>
                <a:ea typeface="Calibri" panose="020F0502020204030204" pitchFamily="34" charset="0"/>
                <a:cs typeface="Consolas" panose="020B0609020204030204" pitchFamily="49" charset="0"/>
              </a:rPr>
            </a:br>
            <a:br>
              <a:rPr lang="en-US" sz="2000">
                <a:effectLst/>
                <a:latin typeface="Trebuchet MS" panose="020B0603020202020204" pitchFamily="34" charset="0"/>
                <a:ea typeface="Calibri" panose="020F0502020204030204" pitchFamily="34" charset="0"/>
                <a:cs typeface="Consolas" panose="020B0609020204030204" pitchFamily="49" charset="0"/>
              </a:rPr>
            </a:br>
            <a:r>
              <a:rPr lang="en-US" sz="2000">
                <a:effectLst/>
                <a:latin typeface="Trebuchet MS" panose="020B0603020202020204" pitchFamily="34" charset="0"/>
                <a:ea typeface="Calibri" panose="020F0502020204030204" pitchFamily="34" charset="0"/>
                <a:cs typeface="Consolas" panose="020B0609020204030204" pitchFamily="49" charset="0"/>
              </a:rPr>
              <a:t>Our staff will once again be reminding people </a:t>
            </a:r>
            <a:r>
              <a:rPr lang="en-US" sz="2000">
                <a:latin typeface="Trebuchet MS" panose="020B0603020202020204" pitchFamily="34" charset="0"/>
                <a:ea typeface="Calibri" panose="020F0502020204030204" pitchFamily="34" charset="0"/>
                <a:cs typeface="Arial" panose="020B0604020202020204" pitchFamily="34" charset="0"/>
              </a:rPr>
              <a:t>to</a:t>
            </a:r>
            <a:r>
              <a:rPr lang="en-US" sz="2000">
                <a:effectLst/>
                <a:latin typeface="Trebuchet MS" panose="020B0603020202020204" pitchFamily="34" charset="0"/>
                <a:ea typeface="Calibri" panose="020F0502020204030204" pitchFamily="34" charset="0"/>
                <a:cs typeface="Arial" panose="020B0604020202020204" pitchFamily="34" charset="0"/>
              </a:rPr>
              <a:t> watch deer from a safe distance and don’t enter signposted areas. </a:t>
            </a:r>
            <a:endParaRPr lang="en-GB" sz="2000">
              <a:effectLst/>
              <a:latin typeface="Trebuchet MS" panose="020B0603020202020204" pitchFamily="34" charset="0"/>
              <a:ea typeface="Calibri" panose="020F0502020204030204" pitchFamily="34" charset="0"/>
              <a:cs typeface="Times New Roman" panose="02020603050405020304" pitchFamily="18" charset="0"/>
            </a:endParaRPr>
          </a:p>
          <a:p>
            <a:pPr marL="0" indent="0">
              <a:buNone/>
            </a:pPr>
            <a:r>
              <a:rPr lang="en-US" sz="2000">
                <a:effectLst/>
                <a:latin typeface="Trebuchet MS" panose="020B0603020202020204" pitchFamily="34" charset="0"/>
                <a:ea typeface="Calibri" panose="020F0502020204030204" pitchFamily="34" charset="0"/>
                <a:cs typeface="Arial" panose="020B0604020202020204" pitchFamily="34" charset="0"/>
              </a:rPr>
              <a:t>Unfortunately, each year people are getting unacceptably close to the deer during the rutting season, which affects deer </a:t>
            </a:r>
            <a:r>
              <a:rPr lang="en-US" sz="2000" err="1">
                <a:effectLst/>
                <a:latin typeface="Trebuchet MS" panose="020B0603020202020204" pitchFamily="34" charset="0"/>
                <a:ea typeface="Calibri" panose="020F0502020204030204" pitchFamily="34" charset="0"/>
                <a:cs typeface="Arial" panose="020B0604020202020204" pitchFamily="34" charset="0"/>
              </a:rPr>
              <a:t>behaviour</a:t>
            </a:r>
            <a:r>
              <a:rPr lang="en-US" sz="2000">
                <a:effectLst/>
                <a:latin typeface="Trebuchet MS" panose="020B0603020202020204" pitchFamily="34" charset="0"/>
                <a:ea typeface="Calibri" panose="020F0502020204030204" pitchFamily="34" charset="0"/>
                <a:cs typeface="Arial" panose="020B0604020202020204" pitchFamily="34" charset="0"/>
              </a:rPr>
              <a:t>, with some wild herds not able to move freely.</a:t>
            </a:r>
            <a:endParaRPr lang="en-GB" sz="2000"/>
          </a:p>
        </p:txBody>
      </p:sp>
      <p:pic>
        <p:nvPicPr>
          <p:cNvPr id="5" name="Picture 4" descr="A sign in a grassy area&#10;&#10;Description automatically generated">
            <a:extLst>
              <a:ext uri="{FF2B5EF4-FFF2-40B4-BE49-F238E27FC236}">
                <a16:creationId xmlns:a16="http://schemas.microsoft.com/office/drawing/2014/main" id="{47ED822B-6E36-B3D7-A133-8AB9710AB1A1}"/>
              </a:ext>
            </a:extLst>
          </p:cNvPr>
          <p:cNvPicPr>
            <a:picLocks noChangeAspect="1"/>
          </p:cNvPicPr>
          <p:nvPr/>
        </p:nvPicPr>
        <p:blipFill>
          <a:blip r:embed="rId3"/>
          <a:stretch>
            <a:fillRect/>
          </a:stretch>
        </p:blipFill>
        <p:spPr>
          <a:xfrm>
            <a:off x="6609503" y="1171957"/>
            <a:ext cx="5211145" cy="4855981"/>
          </a:xfrm>
          <a:prstGeom prst="rect">
            <a:avLst/>
          </a:prstGeom>
        </p:spPr>
      </p:pic>
    </p:spTree>
    <p:extLst>
      <p:ext uri="{BB962C8B-B14F-4D97-AF65-F5344CB8AC3E}">
        <p14:creationId xmlns:p14="http://schemas.microsoft.com/office/powerpoint/2010/main" val="39076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7831C-4A39-4624-A010-9C1DDE85939A}"/>
              </a:ext>
            </a:extLst>
          </p:cNvPr>
          <p:cNvSpPr>
            <a:spLocks noGrp="1"/>
          </p:cNvSpPr>
          <p:nvPr>
            <p:ph type="title"/>
          </p:nvPr>
        </p:nvSpPr>
        <p:spPr/>
        <p:txBody>
          <a:bodyPr/>
          <a:lstStyle/>
          <a:p>
            <a:r>
              <a:rPr lang="en-GB"/>
              <a:t> </a:t>
            </a:r>
            <a:r>
              <a:rPr lang="en-GB" i="1"/>
              <a:t>Welcoming people </a:t>
            </a:r>
            <a:r>
              <a:rPr lang="en-GB"/>
              <a:t>– access for all</a:t>
            </a:r>
          </a:p>
        </p:txBody>
      </p:sp>
      <p:sp>
        <p:nvSpPr>
          <p:cNvPr id="3" name="TextBox 2">
            <a:extLst>
              <a:ext uri="{FF2B5EF4-FFF2-40B4-BE49-F238E27FC236}">
                <a16:creationId xmlns:a16="http://schemas.microsoft.com/office/drawing/2014/main" id="{D55F7120-AF00-88A7-73C6-F4ECBAF5562F}"/>
              </a:ext>
            </a:extLst>
          </p:cNvPr>
          <p:cNvSpPr txBox="1"/>
          <p:nvPr/>
        </p:nvSpPr>
        <p:spPr>
          <a:xfrm>
            <a:off x="523982" y="1335640"/>
            <a:ext cx="5572018" cy="4708981"/>
          </a:xfrm>
          <a:prstGeom prst="rect">
            <a:avLst/>
          </a:prstGeom>
          <a:noFill/>
        </p:spPr>
        <p:txBody>
          <a:bodyPr wrap="square" rtlCol="0">
            <a:spAutoFit/>
          </a:bodyPr>
          <a:lstStyle/>
          <a:p>
            <a:r>
              <a:rPr lang="en-GB" sz="2000">
                <a:effectLst/>
                <a:highlight>
                  <a:srgbClr val="FFFFFF"/>
                </a:highlight>
                <a:latin typeface="Trebuchet MS" panose="020B0603020202020204" pitchFamily="34" charset="0"/>
                <a:ea typeface="Aptos" panose="020B0004020202020204" pitchFamily="34" charset="0"/>
                <a:cs typeface="Aptos" panose="020B0004020202020204" pitchFamily="34" charset="0"/>
              </a:rPr>
              <a:t>We manage hundreds of miles of trails and paths right across the New Forest and it’s a year-round job for our staff.</a:t>
            </a:r>
            <a:br>
              <a:rPr lang="en-GB" sz="2000">
                <a:effectLst/>
                <a:highlight>
                  <a:srgbClr val="FFFFFF"/>
                </a:highlight>
                <a:latin typeface="Trebuchet MS" panose="020B0603020202020204" pitchFamily="34" charset="0"/>
                <a:ea typeface="Aptos" panose="020B0004020202020204" pitchFamily="34" charset="0"/>
                <a:cs typeface="Aptos" panose="020B0004020202020204" pitchFamily="34" charset="0"/>
              </a:rPr>
            </a:br>
            <a:r>
              <a:rPr lang="en-GB" sz="2000">
                <a:effectLst/>
                <a:highlight>
                  <a:srgbClr val="FFFFFF"/>
                </a:highlight>
                <a:latin typeface="Trebuchet MS" panose="020B0603020202020204" pitchFamily="34" charset="0"/>
                <a:ea typeface="Aptos" panose="020B0004020202020204" pitchFamily="34" charset="0"/>
                <a:cs typeface="Aptos" panose="020B0004020202020204" pitchFamily="34" charset="0"/>
              </a:rPr>
              <a:t> </a:t>
            </a:r>
          </a:p>
          <a:p>
            <a:r>
              <a:rPr lang="en-GB" sz="2000">
                <a:effectLst/>
                <a:highlight>
                  <a:srgbClr val="FFFFFF"/>
                </a:highlight>
                <a:latin typeface="Trebuchet MS" panose="020B0603020202020204" pitchFamily="34" charset="0"/>
                <a:ea typeface="Aptos" panose="020B0004020202020204" pitchFamily="34" charset="0"/>
                <a:cs typeface="Aptos" panose="020B0004020202020204" pitchFamily="34" charset="0"/>
              </a:rPr>
              <a:t>In spring, our teams were busy upgrading paths and access points at </a:t>
            </a:r>
            <a:r>
              <a:rPr lang="en-GB" sz="2000" err="1">
                <a:effectLst/>
                <a:highlight>
                  <a:srgbClr val="FFFFFF"/>
                </a:highlight>
                <a:latin typeface="Trebuchet MS" panose="020B0603020202020204" pitchFamily="34" charset="0"/>
                <a:ea typeface="Aptos" panose="020B0004020202020204" pitchFamily="34" charset="0"/>
                <a:cs typeface="Aptos" panose="020B0004020202020204" pitchFamily="34" charset="0"/>
              </a:rPr>
              <a:t>Knightwood</a:t>
            </a:r>
            <a:r>
              <a:rPr lang="en-GB" sz="2000">
                <a:effectLst/>
                <a:highlight>
                  <a:srgbClr val="FFFFFF"/>
                </a:highlight>
                <a:latin typeface="Trebuchet MS" panose="020B0603020202020204" pitchFamily="34" charset="0"/>
                <a:ea typeface="Aptos" panose="020B0004020202020204" pitchFamily="34" charset="0"/>
                <a:cs typeface="Aptos" panose="020B0004020202020204" pitchFamily="34" charset="0"/>
              </a:rPr>
              <a:t> Oak. A new, level path surface has been laid with extra drainage to help it stay drier in winter. It’s also been widened and access to it improved for mobility vehicles, wheelchairs and push chairs. </a:t>
            </a:r>
            <a:r>
              <a:rPr lang="en-GB" sz="2000">
                <a:effectLst/>
                <a:latin typeface="Trebuchet MS" panose="020B0603020202020204" pitchFamily="34" charset="0"/>
                <a:ea typeface="Aptos" panose="020B0004020202020204" pitchFamily="34" charset="0"/>
              </a:rPr>
              <a:t>In the car park, the team have added an additional disabled parking bay. </a:t>
            </a:r>
          </a:p>
          <a:p>
            <a:br>
              <a:rPr lang="en-GB" sz="2000">
                <a:latin typeface="Trebuchet MS" panose="020B0603020202020204" pitchFamily="34" charset="0"/>
              </a:rPr>
            </a:br>
            <a:r>
              <a:rPr lang="en-GB" sz="2000">
                <a:latin typeface="Trebuchet MS" panose="020B0603020202020204" pitchFamily="34" charset="0"/>
              </a:rPr>
              <a:t>This work was funded through the NPA’s Access for All, Defra fund.</a:t>
            </a:r>
          </a:p>
        </p:txBody>
      </p:sp>
      <p:pic>
        <p:nvPicPr>
          <p:cNvPr id="5" name="Picture 4" descr="A couple of men in safety vests working on a construction site&#10;&#10;Description automatically generated">
            <a:extLst>
              <a:ext uri="{FF2B5EF4-FFF2-40B4-BE49-F238E27FC236}">
                <a16:creationId xmlns:a16="http://schemas.microsoft.com/office/drawing/2014/main" id="{B1ED79BD-CBA7-65F9-6508-E534AE3A2B27}"/>
              </a:ext>
            </a:extLst>
          </p:cNvPr>
          <p:cNvPicPr>
            <a:picLocks noChangeAspect="1"/>
          </p:cNvPicPr>
          <p:nvPr/>
        </p:nvPicPr>
        <p:blipFill>
          <a:blip r:embed="rId2"/>
          <a:stretch>
            <a:fillRect/>
          </a:stretch>
        </p:blipFill>
        <p:spPr>
          <a:xfrm>
            <a:off x="6278162" y="1262847"/>
            <a:ext cx="5389856" cy="3593237"/>
          </a:xfrm>
          <a:prstGeom prst="rect">
            <a:avLst/>
          </a:prstGeom>
        </p:spPr>
      </p:pic>
    </p:spTree>
    <p:extLst>
      <p:ext uri="{BB962C8B-B14F-4D97-AF65-F5344CB8AC3E}">
        <p14:creationId xmlns:p14="http://schemas.microsoft.com/office/powerpoint/2010/main" val="3014405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7831C-4A39-4624-A010-9C1DDE85939A}"/>
              </a:ext>
            </a:extLst>
          </p:cNvPr>
          <p:cNvSpPr>
            <a:spLocks noGrp="1"/>
          </p:cNvSpPr>
          <p:nvPr>
            <p:ph type="title"/>
          </p:nvPr>
        </p:nvSpPr>
        <p:spPr/>
        <p:txBody>
          <a:bodyPr/>
          <a:lstStyle/>
          <a:p>
            <a:r>
              <a:rPr lang="en-GB" i="1"/>
              <a:t>Welcoming people </a:t>
            </a:r>
            <a:r>
              <a:rPr lang="en-GB"/>
              <a:t>– tackling fly-tipping</a:t>
            </a:r>
          </a:p>
        </p:txBody>
      </p:sp>
      <p:sp>
        <p:nvSpPr>
          <p:cNvPr id="3" name="TextBox 2">
            <a:extLst>
              <a:ext uri="{FF2B5EF4-FFF2-40B4-BE49-F238E27FC236}">
                <a16:creationId xmlns:a16="http://schemas.microsoft.com/office/drawing/2014/main" id="{D55F7120-AF00-88A7-73C6-F4ECBAF5562F}"/>
              </a:ext>
            </a:extLst>
          </p:cNvPr>
          <p:cNvSpPr txBox="1"/>
          <p:nvPr/>
        </p:nvSpPr>
        <p:spPr>
          <a:xfrm>
            <a:off x="523982" y="1335640"/>
            <a:ext cx="6205292" cy="5355312"/>
          </a:xfrm>
          <a:prstGeom prst="rect">
            <a:avLst/>
          </a:prstGeom>
          <a:noFill/>
        </p:spPr>
        <p:txBody>
          <a:bodyPr wrap="square" rtlCol="0">
            <a:spAutoFit/>
          </a:bodyPr>
          <a:lstStyle/>
          <a:p>
            <a:r>
              <a:rPr lang="en-GB">
                <a:latin typeface="Trebuchet MS" panose="020B0603020202020204" pitchFamily="34" charset="0"/>
                <a:ea typeface="Aptos" panose="020B0004020202020204" pitchFamily="34" charset="0"/>
                <a:cs typeface="Aptos" panose="020B0004020202020204" pitchFamily="34" charset="0"/>
              </a:rPr>
              <a:t>Fly-tipping is a major issue across England, </a:t>
            </a:r>
            <a:r>
              <a:rPr lang="en-GB" sz="1800">
                <a:effectLst/>
                <a:latin typeface="Trebuchet MS" panose="020B0603020202020204" pitchFamily="34" charset="0"/>
                <a:ea typeface="Aptos" panose="020B0004020202020204" pitchFamily="34" charset="0"/>
                <a:cs typeface="Aptos" panose="020B0004020202020204" pitchFamily="34" charset="0"/>
              </a:rPr>
              <a:t>the New Forest ranked at 200 in a list of over 300 Local Authorities.</a:t>
            </a:r>
          </a:p>
          <a:p>
            <a:br>
              <a:rPr lang="en-GB" sz="1800">
                <a:effectLst/>
                <a:latin typeface="Trebuchet MS" panose="020B0603020202020204" pitchFamily="34" charset="0"/>
                <a:ea typeface="Aptos" panose="020B0004020202020204" pitchFamily="34" charset="0"/>
                <a:cs typeface="Aptos" panose="020B0004020202020204" pitchFamily="34" charset="0"/>
              </a:rPr>
            </a:br>
            <a:r>
              <a:rPr lang="en-GB">
                <a:latin typeface="Trebuchet MS" panose="020B0603020202020204" pitchFamily="34" charset="0"/>
                <a:ea typeface="Aptos" panose="020B0004020202020204" pitchFamily="34" charset="0"/>
                <a:cs typeface="Aptos" panose="020B0004020202020204" pitchFamily="34" charset="0"/>
              </a:rPr>
              <a:t>Working with </a:t>
            </a:r>
            <a:r>
              <a:rPr lang="en-GB" sz="1800">
                <a:effectLst/>
                <a:latin typeface="Trebuchet MS" panose="020B0603020202020204" pitchFamily="34" charset="0"/>
                <a:ea typeface="Aptos" panose="020B0004020202020204" pitchFamily="34" charset="0"/>
                <a:cs typeface="Aptos" panose="020B0004020202020204" pitchFamily="34" charset="0"/>
              </a:rPr>
              <a:t>NFDC, the police, VOSPA and the NPA, </a:t>
            </a:r>
            <a:r>
              <a:rPr lang="en-GB">
                <a:latin typeface="Trebuchet MS" panose="020B0603020202020204" pitchFamily="34" charset="0"/>
                <a:ea typeface="Aptos" panose="020B0004020202020204" pitchFamily="34" charset="0"/>
                <a:cs typeface="Aptos" panose="020B0004020202020204" pitchFamily="34" charset="0"/>
              </a:rPr>
              <a:t>our teams are </a:t>
            </a:r>
            <a:r>
              <a:rPr lang="en-GB" sz="1800">
                <a:effectLst/>
                <a:latin typeface="Trebuchet MS" panose="020B0603020202020204" pitchFamily="34" charset="0"/>
                <a:ea typeface="Aptos" panose="020B0004020202020204" pitchFamily="34" charset="0"/>
                <a:cs typeface="Aptos" panose="020B0004020202020204" pitchFamily="34" charset="0"/>
              </a:rPr>
              <a:t>carrying out random spot check on vehicles carrying waste. Last year this resulted in 200 vehicles being stopped and 50 charged for offences.  </a:t>
            </a:r>
            <a:br>
              <a:rPr lang="en-GB" sz="1800">
                <a:effectLst/>
                <a:latin typeface="Trebuchet MS" panose="020B0603020202020204" pitchFamily="34" charset="0"/>
                <a:ea typeface="Aptos" panose="020B0004020202020204" pitchFamily="34" charset="0"/>
                <a:cs typeface="Aptos" panose="020B0004020202020204" pitchFamily="34" charset="0"/>
              </a:rPr>
            </a:br>
            <a:endParaRPr lang="en-GB" sz="1800">
              <a:effectLst/>
              <a:latin typeface="Trebuchet MS" panose="020B0603020202020204" pitchFamily="34" charset="0"/>
              <a:ea typeface="Aptos" panose="020B0004020202020204" pitchFamily="34" charset="0"/>
              <a:cs typeface="Aptos" panose="020B0004020202020204" pitchFamily="34" charset="0"/>
            </a:endParaRPr>
          </a:p>
          <a:p>
            <a:r>
              <a:rPr lang="en-GB">
                <a:latin typeface="Trebuchet MS" panose="020B0603020202020204" pitchFamily="34" charset="0"/>
                <a:ea typeface="Aptos" panose="020B0004020202020204" pitchFamily="34" charset="0"/>
                <a:cs typeface="Aptos" panose="020B0004020202020204" pitchFamily="34" charset="0"/>
              </a:rPr>
              <a:t>W</a:t>
            </a:r>
            <a:r>
              <a:rPr lang="en-GB" sz="1800">
                <a:effectLst/>
                <a:latin typeface="Trebuchet MS" panose="020B0603020202020204" pitchFamily="34" charset="0"/>
                <a:ea typeface="Aptos" panose="020B0004020202020204" pitchFamily="34" charset="0"/>
                <a:cs typeface="Aptos" panose="020B0004020202020204" pitchFamily="34" charset="0"/>
              </a:rPr>
              <a:t>e also run a public education campaign, shared by </a:t>
            </a:r>
            <a:r>
              <a:rPr lang="en-GB">
                <a:latin typeface="Trebuchet MS" panose="020B0603020202020204" pitchFamily="34" charset="0"/>
                <a:ea typeface="Aptos" panose="020B0004020202020204" pitchFamily="34" charset="0"/>
                <a:cs typeface="Aptos" panose="020B0004020202020204" pitchFamily="34" charset="0"/>
              </a:rPr>
              <a:t>local forest partners,</a:t>
            </a:r>
            <a:r>
              <a:rPr lang="en-GB" sz="1800">
                <a:effectLst/>
                <a:latin typeface="Trebuchet MS" panose="020B0603020202020204" pitchFamily="34" charset="0"/>
                <a:ea typeface="Aptos" panose="020B0004020202020204" pitchFamily="34" charset="0"/>
                <a:cs typeface="Aptos" panose="020B0004020202020204" pitchFamily="34" charset="0"/>
              </a:rPr>
              <a:t> on social media and at events – advising the public how important it is to check that anyone they use to remove waste </a:t>
            </a:r>
            <a:r>
              <a:rPr lang="en-GB">
                <a:latin typeface="Trebuchet MS" panose="020B0603020202020204" pitchFamily="34" charset="0"/>
                <a:ea typeface="Aptos" panose="020B0004020202020204" pitchFamily="34" charset="0"/>
                <a:cs typeface="Aptos" panose="020B0004020202020204" pitchFamily="34" charset="0"/>
              </a:rPr>
              <a:t>must have </a:t>
            </a:r>
            <a:r>
              <a:rPr lang="en-GB" sz="1800">
                <a:effectLst/>
                <a:latin typeface="Trebuchet MS" panose="020B0603020202020204" pitchFamily="34" charset="0"/>
                <a:ea typeface="Aptos" panose="020B0004020202020204" pitchFamily="34" charset="0"/>
                <a:cs typeface="Aptos" panose="020B0004020202020204" pitchFamily="34" charset="0"/>
              </a:rPr>
              <a:t>a licence to do so. This campaign highlights how we’re proactivity tackling offenders in the New Forest, and we’re increasingly seeing more commercial waste being dumped – builders’ rubble, commercial house clearances, etc.  </a:t>
            </a:r>
          </a:p>
          <a:p>
            <a:r>
              <a:rPr lang="en-GB" sz="1800">
                <a:effectLst/>
                <a:latin typeface="Aptos" panose="020B0004020202020204" pitchFamily="34" charset="0"/>
                <a:ea typeface="Aptos" panose="020B0004020202020204" pitchFamily="34" charset="0"/>
                <a:cs typeface="Aptos" panose="020B0004020202020204" pitchFamily="34" charset="0"/>
              </a:rPr>
              <a:t> </a:t>
            </a:r>
          </a:p>
          <a:p>
            <a:endParaRPr lang="en-GB"/>
          </a:p>
        </p:txBody>
      </p:sp>
      <p:pic>
        <p:nvPicPr>
          <p:cNvPr id="5" name="Content Placeholder 4" descr="A person standing next to a white van&#10;&#10;Description automatically generated">
            <a:extLst>
              <a:ext uri="{FF2B5EF4-FFF2-40B4-BE49-F238E27FC236}">
                <a16:creationId xmlns:a16="http://schemas.microsoft.com/office/drawing/2014/main" id="{EB0BEDBF-2534-F749-0231-42BDC2081E08}"/>
              </a:ext>
            </a:extLst>
          </p:cNvPr>
          <p:cNvPicPr>
            <a:picLocks noGrp="1" noChangeAspect="1"/>
          </p:cNvPicPr>
          <p:nvPr>
            <p:ph idx="1"/>
          </p:nvPr>
        </p:nvPicPr>
        <p:blipFill>
          <a:blip r:embed="rId2"/>
          <a:stretch>
            <a:fillRect/>
          </a:stretch>
        </p:blipFill>
        <p:spPr>
          <a:xfrm>
            <a:off x="7077405" y="1259681"/>
            <a:ext cx="4590613" cy="4590613"/>
          </a:xfrm>
        </p:spPr>
      </p:pic>
    </p:spTree>
    <p:extLst>
      <p:ext uri="{BB962C8B-B14F-4D97-AF65-F5344CB8AC3E}">
        <p14:creationId xmlns:p14="http://schemas.microsoft.com/office/powerpoint/2010/main" val="447471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7831C-4A39-4624-A010-9C1DDE85939A}"/>
              </a:ext>
            </a:extLst>
          </p:cNvPr>
          <p:cNvSpPr>
            <a:spLocks noGrp="1"/>
          </p:cNvSpPr>
          <p:nvPr>
            <p:ph type="title"/>
          </p:nvPr>
        </p:nvSpPr>
        <p:spPr/>
        <p:txBody>
          <a:bodyPr/>
          <a:lstStyle/>
          <a:p>
            <a:r>
              <a:rPr lang="en-GB" i="1"/>
              <a:t>Welcoming people </a:t>
            </a:r>
            <a:r>
              <a:rPr lang="en-GB"/>
              <a:t>– New Forest ponies</a:t>
            </a:r>
          </a:p>
        </p:txBody>
      </p:sp>
      <p:pic>
        <p:nvPicPr>
          <p:cNvPr id="5" name="Content Placeholder 4" descr="A book with horses in the background&#10;&#10;Description automatically generated with low confidence">
            <a:extLst>
              <a:ext uri="{FF2B5EF4-FFF2-40B4-BE49-F238E27FC236}">
                <a16:creationId xmlns:a16="http://schemas.microsoft.com/office/drawing/2014/main" id="{7E331E04-A2BC-0656-F314-C02DB743E963}"/>
              </a:ext>
            </a:extLst>
          </p:cNvPr>
          <p:cNvPicPr>
            <a:picLocks noGrp="1" noChangeAspect="1"/>
          </p:cNvPicPr>
          <p:nvPr>
            <p:ph idx="1"/>
          </p:nvPr>
        </p:nvPicPr>
        <p:blipFill>
          <a:blip r:embed="rId2"/>
          <a:stretch>
            <a:fillRect/>
          </a:stretch>
        </p:blipFill>
        <p:spPr>
          <a:xfrm>
            <a:off x="6634501" y="1206500"/>
            <a:ext cx="5065713" cy="5065713"/>
          </a:xfrm>
        </p:spPr>
      </p:pic>
      <p:sp>
        <p:nvSpPr>
          <p:cNvPr id="3" name="TextBox 2">
            <a:extLst>
              <a:ext uri="{FF2B5EF4-FFF2-40B4-BE49-F238E27FC236}">
                <a16:creationId xmlns:a16="http://schemas.microsoft.com/office/drawing/2014/main" id="{D55F7120-AF00-88A7-73C6-F4ECBAF5562F}"/>
              </a:ext>
            </a:extLst>
          </p:cNvPr>
          <p:cNvSpPr txBox="1"/>
          <p:nvPr/>
        </p:nvSpPr>
        <p:spPr>
          <a:xfrm>
            <a:off x="523982" y="1335640"/>
            <a:ext cx="5572018" cy="4001095"/>
          </a:xfrm>
          <a:prstGeom prst="rect">
            <a:avLst/>
          </a:prstGeom>
          <a:noFill/>
        </p:spPr>
        <p:txBody>
          <a:bodyPr wrap="square" rtlCol="0">
            <a:spAutoFit/>
          </a:bodyPr>
          <a:lstStyle/>
          <a:p>
            <a:r>
              <a:rPr lang="en-GB" sz="2000">
                <a:latin typeface="Trebuchet MS" panose="020B0603020202020204" pitchFamily="34" charset="0"/>
              </a:rPr>
              <a:t>Our Ranger team continue to remind people about not feeding and petting ponies. </a:t>
            </a:r>
          </a:p>
          <a:p>
            <a:endParaRPr lang="en-GB" sz="2000">
              <a:latin typeface="Trebuchet MS" panose="020B0603020202020204" pitchFamily="34" charset="0"/>
            </a:endParaRPr>
          </a:p>
          <a:p>
            <a:r>
              <a:rPr lang="en-GB" sz="2000">
                <a:effectLst/>
                <a:latin typeface="Trebuchet MS" panose="020B0603020202020204" pitchFamily="34" charset="0"/>
                <a:ea typeface="Calibri" panose="020F0502020204030204" pitchFamily="34" charset="0"/>
                <a:cs typeface="Calibri" panose="020F0502020204030204" pitchFamily="34" charset="0"/>
              </a:rPr>
              <a:t>Reminding them that it’s a </a:t>
            </a:r>
            <a:r>
              <a:rPr lang="en-GB" sz="2000">
                <a:latin typeface="Trebuchet MS" panose="020B0603020202020204" pitchFamily="34" charset="0"/>
                <a:ea typeface="Calibri" panose="020F0502020204030204" pitchFamily="34" charset="0"/>
                <a:cs typeface="Calibri" panose="020F0502020204030204" pitchFamily="34" charset="0"/>
              </a:rPr>
              <a:t>fineable</a:t>
            </a:r>
            <a:r>
              <a:rPr lang="en-GB" sz="2000">
                <a:effectLst/>
                <a:latin typeface="Trebuchet MS" panose="020B0603020202020204" pitchFamily="34" charset="0"/>
                <a:ea typeface="Calibri" panose="020F0502020204030204" pitchFamily="34" charset="0"/>
                <a:cs typeface="Calibri" panose="020F0502020204030204" pitchFamily="34" charset="0"/>
              </a:rPr>
              <a:t> offence to feed or leave food out for New Forest ponies and donkeys. </a:t>
            </a:r>
          </a:p>
          <a:p>
            <a:endParaRPr lang="en-GB"/>
          </a:p>
          <a:p>
            <a:endParaRPr lang="en-GB"/>
          </a:p>
          <a:p>
            <a:r>
              <a:rPr lang="en-GB" sz="2000">
                <a:effectLst/>
                <a:latin typeface="Trebuchet MS" panose="020B0603020202020204" pitchFamily="34" charset="0"/>
                <a:ea typeface="Aptos" panose="020B0004020202020204" pitchFamily="34" charset="0"/>
                <a:cs typeface="Aptos" panose="020B0004020202020204" pitchFamily="34" charset="0"/>
              </a:rPr>
              <a:t>Our team are </a:t>
            </a:r>
            <a:r>
              <a:rPr lang="en-GB" sz="2000">
                <a:latin typeface="Trebuchet MS" panose="020B0603020202020204" pitchFamily="34" charset="0"/>
                <a:ea typeface="Aptos" panose="020B0004020202020204" pitchFamily="34" charset="0"/>
                <a:cs typeface="Aptos" panose="020B0004020202020204" pitchFamily="34" charset="0"/>
              </a:rPr>
              <a:t>also</a:t>
            </a:r>
            <a:r>
              <a:rPr lang="en-GB" sz="2000">
                <a:effectLst/>
                <a:latin typeface="Trebuchet MS" panose="020B0603020202020204" pitchFamily="34" charset="0"/>
                <a:ea typeface="Aptos" panose="020B0004020202020204" pitchFamily="34" charset="0"/>
                <a:cs typeface="Aptos" panose="020B0004020202020204" pitchFamily="34" charset="0"/>
              </a:rPr>
              <a:t> involved with the drifts at this time of year, opening and closing our car parks to facilitate the drifts and supporting with public safety at each event.</a:t>
            </a:r>
          </a:p>
          <a:p>
            <a:endParaRPr lang="en-GB"/>
          </a:p>
        </p:txBody>
      </p:sp>
    </p:spTree>
    <p:extLst>
      <p:ext uri="{BB962C8B-B14F-4D97-AF65-F5344CB8AC3E}">
        <p14:creationId xmlns:p14="http://schemas.microsoft.com/office/powerpoint/2010/main" val="3735807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7831C-4A39-4624-A010-9C1DDE85939A}"/>
              </a:ext>
            </a:extLst>
          </p:cNvPr>
          <p:cNvSpPr>
            <a:spLocks noGrp="1"/>
          </p:cNvSpPr>
          <p:nvPr>
            <p:ph type="title"/>
          </p:nvPr>
        </p:nvSpPr>
        <p:spPr/>
        <p:txBody>
          <a:bodyPr/>
          <a:lstStyle/>
          <a:p>
            <a:r>
              <a:rPr lang="en-GB" i="1"/>
              <a:t>Welcoming People </a:t>
            </a:r>
            <a:r>
              <a:rPr lang="en-GB"/>
              <a:t>– Operation Mountie</a:t>
            </a:r>
          </a:p>
        </p:txBody>
      </p:sp>
      <p:sp>
        <p:nvSpPr>
          <p:cNvPr id="5" name="Rectangle 2">
            <a:extLst>
              <a:ext uri="{FF2B5EF4-FFF2-40B4-BE49-F238E27FC236}">
                <a16:creationId xmlns:a16="http://schemas.microsoft.com/office/drawing/2014/main" id="{9FF1E773-3F35-45FA-86DD-3447A2EC2933}"/>
              </a:ext>
            </a:extLst>
          </p:cNvPr>
          <p:cNvSpPr>
            <a:spLocks noGrp="1" noChangeArrowheads="1"/>
          </p:cNvSpPr>
          <p:nvPr>
            <p:ph idx="1"/>
          </p:nvPr>
        </p:nvSpPr>
        <p:spPr bwMode="auto">
          <a:xfrm>
            <a:off x="557785" y="2059452"/>
            <a:ext cx="4784777" cy="336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lgn="l">
              <a:buNone/>
            </a:pPr>
            <a:r>
              <a:rPr lang="en-GB" sz="1800">
                <a:latin typeface="Trebuchet MS" panose="020B0603020202020204" pitchFamily="34" charset="0"/>
                <a:ea typeface="Calibri" panose="020F0502020204030204" pitchFamily="34" charset="0"/>
              </a:rPr>
              <a:t>We continue to be part of </a:t>
            </a:r>
            <a:r>
              <a:rPr lang="en-GB" sz="1800">
                <a:solidFill>
                  <a:srgbClr val="050505"/>
                </a:solidFill>
                <a:latin typeface="Trebuchet MS" panose="020B0603020202020204" pitchFamily="34" charset="0"/>
                <a:ea typeface="Calibri" panose="020F0502020204030204" pitchFamily="34" charset="0"/>
              </a:rPr>
              <a:t>Operation Mountie</a:t>
            </a:r>
            <a:r>
              <a:rPr lang="en-GB" sz="1800" b="0" i="0">
                <a:solidFill>
                  <a:srgbClr val="050505"/>
                </a:solidFill>
                <a:effectLst/>
                <a:latin typeface="Trebuchet MS" panose="020B0603020202020204" pitchFamily="34" charset="0"/>
              </a:rPr>
              <a:t>, </a:t>
            </a:r>
            <a:r>
              <a:rPr lang="en-GB" sz="1800">
                <a:solidFill>
                  <a:srgbClr val="050505"/>
                </a:solidFill>
                <a:latin typeface="Trebuchet MS" panose="020B0603020202020204" pitchFamily="34" charset="0"/>
              </a:rPr>
              <a:t>a </a:t>
            </a:r>
            <a:r>
              <a:rPr lang="en-GB" sz="1800" b="0" i="0">
                <a:solidFill>
                  <a:srgbClr val="050505"/>
                </a:solidFill>
                <a:effectLst/>
                <a:latin typeface="Trebuchet MS" panose="020B0603020202020204" pitchFamily="34" charset="0"/>
              </a:rPr>
              <a:t>multi-agency approach to reducing speed and animal deaths across the New Forest, regularly </a:t>
            </a:r>
            <a:r>
              <a:rPr lang="en-GB" sz="1800">
                <a:solidFill>
                  <a:srgbClr val="050505"/>
                </a:solidFill>
                <a:latin typeface="Trebuchet MS" panose="020B0603020202020204" pitchFamily="34" charset="0"/>
              </a:rPr>
              <a:t>carrying our patrols at hot spots, like </a:t>
            </a:r>
            <a:r>
              <a:rPr lang="en-GB" sz="1800" b="0" i="0">
                <a:solidFill>
                  <a:srgbClr val="050505"/>
                </a:solidFill>
                <a:effectLst/>
                <a:latin typeface="Trebuchet MS" panose="020B0603020202020204" pitchFamily="34" charset="0"/>
              </a:rPr>
              <a:t>Roger Penny Way. </a:t>
            </a:r>
            <a:br>
              <a:rPr lang="en-GB" sz="1800" b="0" i="0">
                <a:solidFill>
                  <a:srgbClr val="050505"/>
                </a:solidFill>
                <a:effectLst/>
                <a:latin typeface="Trebuchet MS" panose="020B0603020202020204" pitchFamily="34" charset="0"/>
              </a:rPr>
            </a:br>
            <a:endParaRPr lang="en-GB" sz="1800" b="0" i="0">
              <a:solidFill>
                <a:srgbClr val="050505"/>
              </a:solidFill>
              <a:effectLst/>
              <a:latin typeface="Trebuchet MS" panose="020B0603020202020204" pitchFamily="34" charset="0"/>
            </a:endParaRPr>
          </a:p>
          <a:p>
            <a:pPr marL="0" indent="0" algn="l">
              <a:buNone/>
            </a:pPr>
            <a:r>
              <a:rPr lang="en-GB" sz="1800">
                <a:solidFill>
                  <a:srgbClr val="050505"/>
                </a:solidFill>
                <a:latin typeface="Trebuchet MS" panose="020B0603020202020204" pitchFamily="34" charset="0"/>
              </a:rPr>
              <a:t>Hampshire Constabulary gave more</a:t>
            </a:r>
            <a:r>
              <a:rPr lang="en-GB" sz="1800" b="0" i="0">
                <a:solidFill>
                  <a:srgbClr val="050505"/>
                </a:solidFill>
                <a:effectLst/>
                <a:latin typeface="Trebuchet MS" panose="020B0603020202020204" pitchFamily="34" charset="0"/>
              </a:rPr>
              <a:t> drivers tickets for speeding and other drivers were spoken to by the New Forest Roads Awareness Team and Forestry England staff and given advice about why New Forest roads are so special.</a:t>
            </a:r>
          </a:p>
          <a:p>
            <a:pPr marL="0" indent="0">
              <a:buNone/>
            </a:pPr>
            <a:endParaRPr kumimoji="0" lang="en-US" altLang="en-US" sz="2000" b="0" i="0" u="none" strike="noStrike" cap="none" normalizeH="0" baseline="0">
              <a:ln>
                <a:noFill/>
              </a:ln>
              <a:solidFill>
                <a:schemeClr val="tx1"/>
              </a:solidFill>
              <a:effectLst/>
              <a:latin typeface="Trebuchet MS" panose="020B0603020202020204" pitchFamily="34" charset="0"/>
            </a:endParaRPr>
          </a:p>
        </p:txBody>
      </p:sp>
      <p:pic>
        <p:nvPicPr>
          <p:cNvPr id="6" name="Picture 5" descr="A picture containing outdoor, sky, grass, land vehicle&#10;&#10;Description automatically generated">
            <a:extLst>
              <a:ext uri="{FF2B5EF4-FFF2-40B4-BE49-F238E27FC236}">
                <a16:creationId xmlns:a16="http://schemas.microsoft.com/office/drawing/2014/main" id="{DC5308A6-1974-363C-4E0D-E86F2C336851}"/>
              </a:ext>
            </a:extLst>
          </p:cNvPr>
          <p:cNvPicPr>
            <a:picLocks noChangeAspect="1"/>
          </p:cNvPicPr>
          <p:nvPr/>
        </p:nvPicPr>
        <p:blipFill>
          <a:blip r:embed="rId2"/>
          <a:stretch>
            <a:fillRect/>
          </a:stretch>
        </p:blipFill>
        <p:spPr>
          <a:xfrm>
            <a:off x="5699161" y="1407559"/>
            <a:ext cx="6064322" cy="4042881"/>
          </a:xfrm>
          <a:prstGeom prst="rect">
            <a:avLst/>
          </a:prstGeom>
        </p:spPr>
      </p:pic>
    </p:spTree>
    <p:extLst>
      <p:ext uri="{BB962C8B-B14F-4D97-AF65-F5344CB8AC3E}">
        <p14:creationId xmlns:p14="http://schemas.microsoft.com/office/powerpoint/2010/main" val="689698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7831C-4A39-4624-A010-9C1DDE85939A}"/>
              </a:ext>
            </a:extLst>
          </p:cNvPr>
          <p:cNvSpPr>
            <a:spLocks noGrp="1"/>
          </p:cNvSpPr>
          <p:nvPr>
            <p:ph type="title"/>
          </p:nvPr>
        </p:nvSpPr>
        <p:spPr/>
        <p:txBody>
          <a:bodyPr/>
          <a:lstStyle/>
          <a:p>
            <a:r>
              <a:rPr lang="en-GB" i="1"/>
              <a:t>Welcoming people </a:t>
            </a:r>
            <a:r>
              <a:rPr lang="en-GB"/>
              <a:t>– New Forest Show</a:t>
            </a:r>
          </a:p>
        </p:txBody>
      </p:sp>
      <p:sp>
        <p:nvSpPr>
          <p:cNvPr id="4" name="Content Placeholder 3">
            <a:extLst>
              <a:ext uri="{FF2B5EF4-FFF2-40B4-BE49-F238E27FC236}">
                <a16:creationId xmlns:a16="http://schemas.microsoft.com/office/drawing/2014/main" id="{D95C517E-BD9B-40E3-AC63-9FE5D9E3BE00}"/>
              </a:ext>
            </a:extLst>
          </p:cNvPr>
          <p:cNvSpPr>
            <a:spLocks noGrp="1"/>
          </p:cNvSpPr>
          <p:nvPr>
            <p:ph idx="1"/>
          </p:nvPr>
        </p:nvSpPr>
        <p:spPr>
          <a:xfrm>
            <a:off x="557784" y="1488288"/>
            <a:ext cx="5442324" cy="4157910"/>
          </a:xfrm>
        </p:spPr>
        <p:txBody>
          <a:bodyPr/>
          <a:lstStyle/>
          <a:p>
            <a:pPr marL="0" indent="0" algn="l">
              <a:buNone/>
            </a:pPr>
            <a:r>
              <a:rPr lang="en-GB" sz="2000" b="1" i="0">
                <a:effectLst/>
                <a:highlight>
                  <a:srgbClr val="FFFFFF"/>
                </a:highlight>
                <a:latin typeface="Trebuchet MS" panose="020B0603020202020204" pitchFamily="34" charset="0"/>
              </a:rPr>
              <a:t>Forestry England won New Forest Show ‘Best Stand’ Award!</a:t>
            </a:r>
          </a:p>
          <a:p>
            <a:pPr marL="0" indent="0" algn="l">
              <a:buNone/>
            </a:pPr>
            <a:r>
              <a:rPr lang="en-GB" sz="2000" b="0" i="0">
                <a:effectLst/>
                <a:highlight>
                  <a:srgbClr val="FFFFFF"/>
                </a:highlight>
                <a:latin typeface="Trebuchet MS" panose="020B0603020202020204" pitchFamily="34" charset="0"/>
              </a:rPr>
              <a:t>Forestry England's presence at the show remains a key feature of the event, with our displays occupying the large ‘Forest Activity Zone’ at the back of the showground. </a:t>
            </a:r>
          </a:p>
          <a:p>
            <a:pPr marL="0" indent="0" algn="l">
              <a:buNone/>
            </a:pPr>
            <a:r>
              <a:rPr lang="en-GB" sz="2000" b="0" i="0">
                <a:effectLst/>
                <a:highlight>
                  <a:srgbClr val="FFFFFF"/>
                </a:highlight>
                <a:latin typeface="Trebuchet MS" panose="020B0603020202020204" pitchFamily="34" charset="0"/>
              </a:rPr>
              <a:t>Our area was awarded First Place in the Trade Stand </a:t>
            </a:r>
            <a:r>
              <a:rPr lang="en-GB" sz="2000" b="0" i="0" err="1">
                <a:effectLst/>
                <a:highlight>
                  <a:srgbClr val="FFFFFF"/>
                </a:highlight>
                <a:latin typeface="Trebuchet MS" panose="020B0603020202020204" pitchFamily="34" charset="0"/>
              </a:rPr>
              <a:t>Maldwin</a:t>
            </a:r>
            <a:r>
              <a:rPr lang="en-GB" sz="2000" b="0" i="0">
                <a:effectLst/>
                <a:highlight>
                  <a:srgbClr val="FFFFFF"/>
                </a:highlight>
                <a:latin typeface="Trebuchet MS" panose="020B0603020202020204" pitchFamily="34" charset="0"/>
              </a:rPr>
              <a:t> Drummond Challenge Cup.</a:t>
            </a:r>
            <a:br>
              <a:rPr lang="en-GB" sz="2000" b="0" i="0">
                <a:effectLst/>
                <a:highlight>
                  <a:srgbClr val="FFFFFF"/>
                </a:highlight>
                <a:latin typeface="Trebuchet MS" panose="020B0603020202020204" pitchFamily="34" charset="0"/>
              </a:rPr>
            </a:br>
            <a:endParaRPr lang="en-GB" sz="2000" b="0" i="0">
              <a:effectLst/>
              <a:highlight>
                <a:srgbClr val="FFFFFF"/>
              </a:highlight>
              <a:latin typeface="Trebuchet MS" panose="020B0603020202020204" pitchFamily="34" charset="0"/>
            </a:endParaRPr>
          </a:p>
          <a:p>
            <a:pPr marL="0" indent="0" algn="l">
              <a:buNone/>
            </a:pPr>
            <a:r>
              <a:rPr lang="en-GB" sz="2000" b="0" i="0">
                <a:effectLst/>
                <a:highlight>
                  <a:srgbClr val="FFFFFF"/>
                </a:highlight>
                <a:latin typeface="Trebuchet MS" panose="020B0603020202020204" pitchFamily="34" charset="0"/>
              </a:rPr>
              <a:t>This award recognises local agricultural, horticultural and forestry organisations that have provided an excellent visitor experience</a:t>
            </a:r>
            <a:r>
              <a:rPr lang="en-GB" sz="1200" b="0" i="0">
                <a:solidFill>
                  <a:srgbClr val="323130"/>
                </a:solidFill>
                <a:effectLst/>
                <a:highlight>
                  <a:srgbClr val="FFFFFF"/>
                </a:highlight>
                <a:latin typeface="Segoe UI" panose="020B0502040204020203" pitchFamily="34" charset="0"/>
              </a:rPr>
              <a:t>.</a:t>
            </a:r>
          </a:p>
        </p:txBody>
      </p:sp>
      <p:pic>
        <p:nvPicPr>
          <p:cNvPr id="3" name="Picture 2">
            <a:extLst>
              <a:ext uri="{FF2B5EF4-FFF2-40B4-BE49-F238E27FC236}">
                <a16:creationId xmlns:a16="http://schemas.microsoft.com/office/drawing/2014/main" id="{B4CDE16A-0641-AF3D-0684-2B3699E0FEA9}"/>
              </a:ext>
            </a:extLst>
          </p:cNvPr>
          <p:cNvPicPr>
            <a:picLocks noChangeAspect="1"/>
          </p:cNvPicPr>
          <p:nvPr/>
        </p:nvPicPr>
        <p:blipFill>
          <a:blip r:embed="rId3"/>
          <a:stretch>
            <a:fillRect/>
          </a:stretch>
        </p:blipFill>
        <p:spPr>
          <a:xfrm>
            <a:off x="6418555" y="1204404"/>
            <a:ext cx="4574220" cy="4574220"/>
          </a:xfrm>
          <a:prstGeom prst="rect">
            <a:avLst/>
          </a:prstGeom>
        </p:spPr>
      </p:pic>
    </p:spTree>
    <p:extLst>
      <p:ext uri="{BB962C8B-B14F-4D97-AF65-F5344CB8AC3E}">
        <p14:creationId xmlns:p14="http://schemas.microsoft.com/office/powerpoint/2010/main" val="8092846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 presentation 16x9.pptx" id="{AD48D349-27A0-4701-AF44-5E4D3647817C}" vid="{01E9C49C-F075-4A2B-825F-B7A0A5AF83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1B1043E81C1CA498C3F521B6E72C507" ma:contentTypeVersion="13" ma:contentTypeDescription="Create a new document." ma:contentTypeScope="" ma:versionID="616e858e24fc7233ec3ef2bb7f19191f">
  <xsd:schema xmlns:xsd="http://www.w3.org/2001/XMLSchema" xmlns:xs="http://www.w3.org/2001/XMLSchema" xmlns:p="http://schemas.microsoft.com/office/2006/metadata/properties" xmlns:ns2="d78ec8d3-d663-461d-8606-18334373af6a" xmlns:ns3="86359bbb-1568-40d4-9de6-a299d3810acc" targetNamespace="http://schemas.microsoft.com/office/2006/metadata/properties" ma:root="true" ma:fieldsID="6b63236d30f8b594b04b95bfdd2cc8f1" ns2:_="" ns3:_="">
    <xsd:import namespace="d78ec8d3-d663-461d-8606-18334373af6a"/>
    <xsd:import namespace="86359bbb-1568-40d4-9de6-a299d3810ac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element ref="ns2:MediaServiceAutoTags" minOccurs="0"/>
                <xsd:element ref="ns2:MediaServiceOCR" minOccurs="0"/>
                <xsd:element ref="ns2:MediaServiceDateTaken"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8ec8d3-d663-461d-8606-18334373af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6359bbb-1568-40d4-9de6-a299d3810ac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841BB5-D0E5-44F6-909B-B0048AF467DC}">
  <ds:schemaRefs>
    <ds:schemaRef ds:uri="d78ec8d3-d663-461d-8606-18334373af6a"/>
    <ds:schemaRef ds:uri="http://schemas.microsoft.com/office/2006/documentManagement/types"/>
    <ds:schemaRef ds:uri="http://purl.org/dc/terms/"/>
    <ds:schemaRef ds:uri="86359bbb-1568-40d4-9de6-a299d3810acc"/>
    <ds:schemaRef ds:uri="http://schemas.microsoft.com/office/infopath/2007/PartnerControls"/>
    <ds:schemaRef ds:uri="http://purl.org/dc/dcmitype/"/>
    <ds:schemaRef ds:uri="http://purl.org/dc/elements/1.1/"/>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B9A057A4-3139-4B0B-B17B-ACBC2DFC768B}">
  <ds:schemaRefs>
    <ds:schemaRef ds:uri="86359bbb-1568-40d4-9de6-a299d3810acc"/>
    <ds:schemaRef ds:uri="d78ec8d3-d663-461d-8606-18334373af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1F3BD77-F3D8-4E62-8DCC-54BD23F434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FE presentation 16x9</Template>
  <TotalTime>0</TotalTime>
  <Words>1444</Words>
  <Application>Microsoft Office PowerPoint</Application>
  <PresentationFormat>Widescreen</PresentationFormat>
  <Paragraphs>73</Paragraphs>
  <Slides>14</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Arial</vt:lpstr>
      <vt:lpstr>Calibri</vt:lpstr>
      <vt:lpstr>Segoe UI</vt:lpstr>
      <vt:lpstr>Trebuchet MS</vt:lpstr>
      <vt:lpstr>Office Theme</vt:lpstr>
      <vt:lpstr> Consultative Panel On behalf of Forestry England  Sam Jones, Head of Recreation and Public Affairs </vt:lpstr>
      <vt:lpstr>Caring for wildlife – Ground nesting birds</vt:lpstr>
      <vt:lpstr>Caring for wildlife - Wetland restoration update</vt:lpstr>
      <vt:lpstr>Caring for wildlife – deer rut</vt:lpstr>
      <vt:lpstr> Welcoming people – access for all</vt:lpstr>
      <vt:lpstr>Welcoming people – tackling fly-tipping</vt:lpstr>
      <vt:lpstr>Welcoming people – New Forest ponies</vt:lpstr>
      <vt:lpstr>Welcoming People – Operation Mountie</vt:lpstr>
      <vt:lpstr>Welcoming people – New Forest Show</vt:lpstr>
      <vt:lpstr>Welcoming people – our car parks</vt:lpstr>
      <vt:lpstr>Climate change – forest fire risk</vt:lpstr>
      <vt:lpstr>Sustainably producing timber- Bridge repairs</vt:lpstr>
      <vt:lpstr>Sustainably producing timber- Forestry work update</vt:lpstr>
      <vt:lpstr>And finally…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Line Managers Meeting</dc:title>
  <dc:creator>Harrison, Craig</dc:creator>
  <cp:lastModifiedBy>Maria Court</cp:lastModifiedBy>
  <cp:revision>1</cp:revision>
  <dcterms:created xsi:type="dcterms:W3CDTF">2022-01-04T12:51:21Z</dcterms:created>
  <dcterms:modified xsi:type="dcterms:W3CDTF">2024-09-11T14:04:48Z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0x01010081B1043E81C1CA498C3F521B6E72C507</vt:lpwstr>
  </property>
  <property fmtid="{D5CDD505-2E9C-101B-9397-08002B2CF9AE}" pid="3" name="MSIP_Label_5ad63538-a7d0-4d63-95ef-ceb71aab01ba_Enabled">
    <vt:lpwstr>true</vt:lpwstr>
  </property>
  <property fmtid="{D5CDD505-2E9C-101B-9397-08002B2CF9AE}" pid="4" name="MSIP_Label_5ad63538-a7d0-4d63-95ef-ceb71aab01ba_SetDate">
    <vt:lpwstr>2024-08-22T13:22:57Z</vt:lpwstr>
  </property>
  <property fmtid="{D5CDD505-2E9C-101B-9397-08002B2CF9AE}" pid="5" name="MSIP_Label_5ad63538-a7d0-4d63-95ef-ceb71aab01ba_Method">
    <vt:lpwstr>Standard</vt:lpwstr>
  </property>
  <property fmtid="{D5CDD505-2E9C-101B-9397-08002B2CF9AE}" pid="6" name="MSIP_Label_5ad63538-a7d0-4d63-95ef-ceb71aab01ba_Name">
    <vt:lpwstr>Official</vt:lpwstr>
  </property>
  <property fmtid="{D5CDD505-2E9C-101B-9397-08002B2CF9AE}" pid="7" name="MSIP_Label_5ad63538-a7d0-4d63-95ef-ceb71aab01ba_SiteId">
    <vt:lpwstr>05c525e9-f9e4-4ca2-8c55-e4740272c3bc</vt:lpwstr>
  </property>
  <property fmtid="{D5CDD505-2E9C-101B-9397-08002B2CF9AE}" pid="8" name="MSIP_Label_5ad63538-a7d0-4d63-95ef-ceb71aab01ba_ActionId">
    <vt:lpwstr>377b3f76-b088-4c97-b9b5-9d8f879c8f64</vt:lpwstr>
  </property>
  <property fmtid="{D5CDD505-2E9C-101B-9397-08002B2CF9AE}" pid="9" name="MSIP_Label_5ad63538-a7d0-4d63-95ef-ceb71aab01ba_ContentBits">
    <vt:lpwstr>0</vt:lpwstr>
  </property>
</Properties>
</file>