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</p:sldMasterIdLst>
  <p:notesMasterIdLst>
    <p:notesMasterId r:id="rId17"/>
  </p:notesMasterIdLst>
  <p:sldIdLst>
    <p:sldId id="446" r:id="rId5"/>
    <p:sldId id="452" r:id="rId6"/>
    <p:sldId id="432" r:id="rId7"/>
    <p:sldId id="448" r:id="rId8"/>
    <p:sldId id="449" r:id="rId9"/>
    <p:sldId id="441" r:id="rId10"/>
    <p:sldId id="442" r:id="rId11"/>
    <p:sldId id="443" r:id="rId12"/>
    <p:sldId id="444" r:id="rId13"/>
    <p:sldId id="445" r:id="rId14"/>
    <p:sldId id="453" r:id="rId15"/>
    <p:sldId id="454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Stroud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B5A"/>
    <a:srgbClr val="47959F"/>
    <a:srgbClr val="00555E"/>
    <a:srgbClr val="13304E"/>
    <a:srgbClr val="986C8D"/>
    <a:srgbClr val="5B9876"/>
    <a:srgbClr val="187D4F"/>
    <a:srgbClr val="292929"/>
    <a:srgbClr val="3333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025" autoAdjust="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C5957-604D-45C7-9AB1-23EB5D90A63F}" type="datetimeFigureOut">
              <a:rPr lang="en-GB" smtClean="0"/>
              <a:pPr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678B-5BC8-4B10-B444-32DE22A2FA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7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7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0678B-5BC8-4B10-B444-32DE22A2FA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4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4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2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0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7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678B-5BC8-4B10-B444-32DE22A2FA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3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sic title and cop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200800" cy="1153815"/>
          </a:xfrm>
        </p:spPr>
        <p:txBody>
          <a:bodyPr anchor="b"/>
          <a:lstStyle>
            <a:lvl1pPr>
              <a:defRPr sz="4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200800" cy="360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itle and copy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200800" cy="1153815"/>
          </a:xfrm>
        </p:spPr>
        <p:txBody>
          <a:bodyPr anchor="b"/>
          <a:lstStyle>
            <a:lvl1pPr>
              <a:defRPr sz="4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36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18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808820"/>
            <a:ext cx="338437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600907"/>
            <a:ext cx="3384376" cy="2988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20" y="1808820"/>
            <a:ext cx="342038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600907"/>
            <a:ext cx="3384376" cy="2988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200800" cy="1153815"/>
          </a:xfrm>
        </p:spPr>
        <p:txBody>
          <a:bodyPr anchor="b"/>
          <a:lstStyle>
            <a:lvl1pPr>
              <a:defRPr sz="4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ly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35596" y="548680"/>
            <a:ext cx="7236804" cy="4942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666634"/>
          </a:xfrm>
        </p:spPr>
        <p:txBody>
          <a:bodyPr anchor="b"/>
          <a:lstStyle>
            <a:lvl1pPr algn="l">
              <a:defRPr sz="2200" b="1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760"/>
            <a:ext cx="586865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600" y="532556"/>
            <a:ext cx="7200800" cy="50566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75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6/9/2021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8" r:id="rId2"/>
    <p:sldLayoutId id="2147483732" r:id="rId3"/>
    <p:sldLayoutId id="2147483735" r:id="rId4"/>
    <p:sldLayoutId id="2147483736" r:id="rId5"/>
    <p:sldLayoutId id="2147483739" r:id="rId6"/>
    <p:sldLayoutId id="2147483729" r:id="rId7"/>
    <p:sldLayoutId id="2147483733" r:id="rId8"/>
    <p:sldLayoutId id="2147483737" r:id="rId9"/>
    <p:sldLayoutId id="2147483731" r:id="rId10"/>
    <p:sldLayoutId id="21474837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442409"/>
            <a:ext cx="7200800" cy="646331"/>
          </a:xfrm>
        </p:spPr>
        <p:txBody>
          <a:bodyPr/>
          <a:lstStyle/>
          <a:p>
            <a:r>
              <a:rPr lang="en-US" dirty="0"/>
              <a:t>Updating the Partnership Plan</a:t>
            </a:r>
            <a:endParaRPr lang="en-GB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5615298-F414-4F0A-8A4F-9C1B2D81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340" y="1520788"/>
            <a:ext cx="2709660" cy="3600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994F96-2AB9-49C8-8047-E848ACA05530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8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3F80A-5BAF-48C8-AB89-986A9A0F6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2109985"/>
            <a:ext cx="3285725" cy="43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200800" cy="692888"/>
          </a:xfrm>
        </p:spPr>
        <p:txBody>
          <a:bodyPr/>
          <a:lstStyle/>
          <a:p>
            <a:r>
              <a:rPr lang="en-US" b="1" dirty="0">
                <a:solidFill>
                  <a:srgbClr val="47959F"/>
                </a:solidFill>
              </a:rPr>
              <a:t>An inclusive National Park</a:t>
            </a:r>
            <a:endParaRPr lang="en-GB" b="1" dirty="0">
              <a:solidFill>
                <a:srgbClr val="47959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E7D69-AA89-4313-B526-1BB9FD32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81528"/>
            <a:ext cx="7200800" cy="20074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>
                <a:solidFill>
                  <a:srgbClr val="47959F"/>
                </a:solidFill>
              </a:rPr>
              <a:t>People within reach of the New Forest, of all backgrounds, abilities and socio-economic groups, value the National Park as an important part of their lives and seek to care for it. We will do this through a programme of work that:</a:t>
            </a:r>
          </a:p>
          <a:p>
            <a:endParaRPr lang="en-GB" dirty="0">
              <a:solidFill>
                <a:srgbClr val="47959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B937F-772E-4EBB-A1A8-DFB238A670FA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479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9E881-6A0B-49D7-BEF2-7F7AE9598372}"/>
              </a:ext>
            </a:extLst>
          </p:cNvPr>
          <p:cNvSpPr txBox="1"/>
          <p:nvPr/>
        </p:nvSpPr>
        <p:spPr>
          <a:xfrm>
            <a:off x="1397434" y="2963403"/>
            <a:ext cx="3276364" cy="301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7959F"/>
                </a:solidFill>
              </a:rPr>
              <a:t>Promotes Health and Wellbeing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7959F"/>
                </a:solidFill>
              </a:rPr>
              <a:t>Connects People with Nature and Landscape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7959F"/>
                </a:solidFill>
              </a:rPr>
              <a:t>Leads inclusive place making, celebrates beauty and safeguards our cultural heritage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C54025-C60D-436E-B80E-BBFB9889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15" y="3126215"/>
            <a:ext cx="3959932" cy="26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937AC9-53BC-47A3-9DBD-D95BFCEDA507}"/>
              </a:ext>
            </a:extLst>
          </p:cNvPr>
          <p:cNvSpPr txBox="1"/>
          <p:nvPr/>
        </p:nvSpPr>
        <p:spPr>
          <a:xfrm>
            <a:off x="4499992" y="5759295"/>
            <a:ext cx="4176464" cy="28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Copyright New Forest NPA with thanks to New Forest CDA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1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224644"/>
            <a:ext cx="7200800" cy="656884"/>
          </a:xfrm>
        </p:spPr>
        <p:txBody>
          <a:bodyPr/>
          <a:lstStyle/>
          <a:p>
            <a:r>
              <a:rPr lang="en-GB" b="1" dirty="0">
                <a:solidFill>
                  <a:srgbClr val="513B5A"/>
                </a:solidFill>
              </a:rPr>
              <a:t>Team New Forest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05CD7-F66C-43C7-8178-589A28738467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51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8DD6D40-D434-4E04-AD1A-376A507E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881528"/>
            <a:ext cx="7200800" cy="2043416"/>
          </a:xfrm>
        </p:spPr>
        <p:txBody>
          <a:bodyPr>
            <a:normAutofit fontScale="25000" lnSpcReduction="20000"/>
          </a:bodyPr>
          <a:lstStyle/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SzTx/>
              <a:buNone/>
              <a:tabLst/>
              <a:defRPr/>
            </a:pPr>
            <a:r>
              <a:rPr lang="en-US" sz="9600" dirty="0">
                <a:solidFill>
                  <a:srgbClr val="513B5A"/>
                </a:solidFill>
              </a:rPr>
              <a:t>Communities, businesses and </a:t>
            </a:r>
            <a:r>
              <a:rPr lang="en-GB" sz="9600" dirty="0">
                <a:solidFill>
                  <a:srgbClr val="513B5A"/>
                </a:solidFill>
              </a:rPr>
              <a:t>organisations</a:t>
            </a:r>
            <a:r>
              <a:rPr lang="en-US" sz="9600" dirty="0">
                <a:solidFill>
                  <a:srgbClr val="513B5A"/>
                </a:solidFill>
              </a:rPr>
              <a:t> work together as a team to deliver the vision of the Partnership Plan, sharing knowledge, ideas and resources to deliver the best for the Forest through a </a:t>
            </a:r>
            <a:r>
              <a:rPr lang="en-GB" sz="9600" dirty="0">
                <a:solidFill>
                  <a:srgbClr val="513B5A"/>
                </a:solidFill>
              </a:rPr>
              <a:t>programme</a:t>
            </a:r>
            <a:r>
              <a:rPr lang="en-US" sz="9600" dirty="0">
                <a:solidFill>
                  <a:srgbClr val="513B5A"/>
                </a:solidFill>
              </a:rPr>
              <a:t> of work that: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C996-CE9E-4DA7-89FD-DC2D505B4EBF}"/>
              </a:ext>
            </a:extLst>
          </p:cNvPr>
          <p:cNvSpPr txBox="1"/>
          <p:nvPr/>
        </p:nvSpPr>
        <p:spPr>
          <a:xfrm>
            <a:off x="5021141" y="2816932"/>
            <a:ext cx="3960440" cy="3718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lvl="1" indent="-176213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13B5A"/>
                </a:solidFill>
              </a:rPr>
              <a:t>Works with a wide range of people in our community and beyond</a:t>
            </a:r>
          </a:p>
          <a:p>
            <a:pPr marL="176213" marR="0" lvl="1" indent="-176213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13B5A"/>
                </a:solidFill>
              </a:rPr>
              <a:t>Establishes strong partnerships and relationships within and beyond boundaries</a:t>
            </a:r>
          </a:p>
          <a:p>
            <a:pPr marL="176213" marR="0" lvl="1" indent="-176213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13B5A"/>
                </a:solidFill>
              </a:rPr>
              <a:t>Leads the green agenda; seeking to influence, shape and innovate</a:t>
            </a:r>
          </a:p>
          <a:p>
            <a:pPr marL="176213" marR="0" lvl="1" indent="-176213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13B5A"/>
                </a:solidFill>
              </a:rPr>
              <a:t>Develops our reputation as a ‘Centre of Excellence’ through our work together for the National Park and wider area</a:t>
            </a:r>
            <a:endParaRPr lang="en-GB" sz="1800" dirty="0">
              <a:solidFill>
                <a:srgbClr val="513B5A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6EBF2D-739E-47C5-9B35-77AAFC16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9" y="3365057"/>
            <a:ext cx="3502816" cy="24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5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874" y="234620"/>
            <a:ext cx="2700300" cy="646331"/>
          </a:xfrm>
        </p:spPr>
        <p:txBody>
          <a:bodyPr/>
          <a:lstStyle/>
          <a:p>
            <a:r>
              <a:rPr lang="en-US" dirty="0"/>
              <a:t>Next steps: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94F96-2AB9-49C8-8047-E848ACA05530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8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F7B0D-83F3-42CF-93E1-8541AEDB0050}"/>
              </a:ext>
            </a:extLst>
          </p:cNvPr>
          <p:cNvSpPr txBox="1"/>
          <p:nvPr/>
        </p:nvSpPr>
        <p:spPr>
          <a:xfrm>
            <a:off x="1266425" y="1368467"/>
            <a:ext cx="3305575" cy="412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June: start of public consultation on Vision, Issues and Objectives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Consultation to run through July and August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September: review responses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October – December: new Plan agreed by NPA and partner organisations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0E8B-ED2F-4067-A19D-4FBE3832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57" y="5870904"/>
            <a:ext cx="5165157" cy="769406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AB3CF09-4D93-45E1-B621-783D6406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81" y="2017470"/>
            <a:ext cx="3923928" cy="26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94F96-2AB9-49C8-8047-E848ACA05530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8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05CDB-5DEF-4AED-8E26-A7E4749B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08" y="1376772"/>
            <a:ext cx="2409000" cy="3156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55B01-1C95-4E91-837E-121EE5FE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691" y="2325009"/>
            <a:ext cx="2528182" cy="331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F74B52-D3CA-47FD-ACF8-FEAE17B9C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924" y="2995211"/>
            <a:ext cx="2406032" cy="342038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C0654588-F16E-40C5-993B-8FC71EDFE65D}"/>
              </a:ext>
            </a:extLst>
          </p:cNvPr>
          <p:cNvSpPr txBox="1">
            <a:spLocks/>
          </p:cNvSpPr>
          <p:nvPr/>
        </p:nvSpPr>
        <p:spPr>
          <a:xfrm>
            <a:off x="1475656" y="442409"/>
            <a:ext cx="7200800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National policy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8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EA655-112C-4E37-A9DB-4549FBACCF54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5B9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474E595-2AEE-4CDE-AC83-CBA73D2A3D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86505"/>
            <a:ext cx="4816257" cy="5425910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C2C44D64-9977-401C-950C-45CCE6CCB3D0}"/>
              </a:ext>
            </a:extLst>
          </p:cNvPr>
          <p:cNvSpPr txBox="1">
            <a:spLocks/>
          </p:cNvSpPr>
          <p:nvPr/>
        </p:nvSpPr>
        <p:spPr>
          <a:xfrm>
            <a:off x="1403648" y="296652"/>
            <a:ext cx="7272808" cy="84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>
                <a:solidFill>
                  <a:srgbClr val="187D4F"/>
                </a:solidFill>
              </a:rPr>
              <a:t>How the new Plan fits with existing forums, plans and strategies:</a:t>
            </a:r>
          </a:p>
        </p:txBody>
      </p:sp>
    </p:spTree>
    <p:extLst>
      <p:ext uri="{BB962C8B-B14F-4D97-AF65-F5344CB8AC3E}">
        <p14:creationId xmlns:p14="http://schemas.microsoft.com/office/powerpoint/2010/main" val="2921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2F938B9-6820-472E-B476-53A3C3F2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40" y="266680"/>
            <a:ext cx="2086266" cy="2143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94F96-2AB9-49C8-8047-E848ACA05530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8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6FC3E0-FDD8-401D-B39E-0489DE70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329" y="3386356"/>
            <a:ext cx="1495634" cy="3267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96670-C823-4265-8434-EA3B6AF85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564" y="4149080"/>
            <a:ext cx="2038635" cy="2438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D8E5D-463E-43C1-AF09-3740A583B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575" y="3888333"/>
            <a:ext cx="1676634" cy="2467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42219C-940B-4192-BCB6-123289A42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812" y="3351215"/>
            <a:ext cx="1390844" cy="33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2C745-12CC-4EF0-8A1E-5629C1698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154" y="1333901"/>
            <a:ext cx="2000529" cy="2448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3A350-0D2C-429D-ABE1-058695543A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1052" y="1759638"/>
            <a:ext cx="3038899" cy="1324160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20632DEC-2973-4E3A-ABAB-AA1BF8694E4B}"/>
              </a:ext>
            </a:extLst>
          </p:cNvPr>
          <p:cNvSpPr txBox="1">
            <a:spLocks/>
          </p:cNvSpPr>
          <p:nvPr/>
        </p:nvSpPr>
        <p:spPr>
          <a:xfrm>
            <a:off x="1753461" y="373714"/>
            <a:ext cx="2880320" cy="900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187D4F"/>
                </a:solidFill>
              </a:rPr>
              <a:t>Challenges and opportunities:</a:t>
            </a:r>
            <a:endParaRPr lang="en-GB" sz="2800" b="1" dirty="0">
              <a:solidFill>
                <a:srgbClr val="187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94F96-2AB9-49C8-8047-E848ACA05530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87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7B5E5-0192-4288-A147-2C5DB73D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324" y="316488"/>
            <a:ext cx="1381318" cy="3096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31E3E-D32B-4B04-872E-852CF25A6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575" y="2276872"/>
            <a:ext cx="2343477" cy="426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D2B94-A233-4887-BEA6-71A6803F8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956" y="4606318"/>
            <a:ext cx="4477375" cy="1486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59E21F-2CBA-4755-BBA1-53EAFEED3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932" y="1773869"/>
            <a:ext cx="3077004" cy="2372056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FE7A4791-DDE9-46E2-B8BA-F5F70F731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004" y="694590"/>
            <a:ext cx="2441000" cy="533379"/>
          </a:xfrm>
        </p:spPr>
        <p:txBody>
          <a:bodyPr/>
          <a:lstStyle/>
          <a:p>
            <a:r>
              <a:rPr lang="en-US" sz="2800" b="1" dirty="0">
                <a:solidFill>
                  <a:srgbClr val="187D4F"/>
                </a:solidFill>
              </a:rPr>
              <a:t>…continued:</a:t>
            </a:r>
            <a:endParaRPr lang="en-GB" sz="2800" b="1" dirty="0">
              <a:solidFill>
                <a:srgbClr val="187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1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431856"/>
            <a:ext cx="7200800" cy="1153815"/>
          </a:xfrm>
        </p:spPr>
        <p:txBody>
          <a:bodyPr/>
          <a:lstStyle/>
          <a:p>
            <a:r>
              <a:rPr lang="en-GB" b="1" dirty="0">
                <a:solidFill>
                  <a:srgbClr val="513B5A"/>
                </a:solidFill>
              </a:rPr>
              <a:t>The new Plan will be built around five themes: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E7D69-AA89-4313-B526-1BB9FD32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872016"/>
            <a:ext cx="7200800" cy="3600400"/>
          </a:xfrm>
        </p:spPr>
        <p:txBody>
          <a:bodyPr>
            <a:normAutofit/>
          </a:bodyPr>
          <a:lstStyle/>
          <a:p>
            <a:pPr marL="541338" indent="-427038"/>
            <a:r>
              <a:rPr lang="en-GB" sz="3600" dirty="0">
                <a:solidFill>
                  <a:srgbClr val="513B5A"/>
                </a:solidFill>
              </a:rPr>
              <a:t>Nature recovery</a:t>
            </a:r>
          </a:p>
          <a:p>
            <a:pPr marL="541338" indent="-427038"/>
            <a:r>
              <a:rPr lang="en-GB" sz="3600" dirty="0">
                <a:solidFill>
                  <a:srgbClr val="513B5A"/>
                </a:solidFill>
              </a:rPr>
              <a:t>Net zero with nature</a:t>
            </a:r>
          </a:p>
          <a:p>
            <a:pPr marL="541338" indent="-427038"/>
            <a:r>
              <a:rPr lang="en-GB" sz="3600" dirty="0">
                <a:solidFill>
                  <a:srgbClr val="513B5A"/>
                </a:solidFill>
              </a:rPr>
              <a:t>Thriving Forest</a:t>
            </a:r>
          </a:p>
          <a:p>
            <a:pPr marL="541338" indent="-427038"/>
            <a:r>
              <a:rPr lang="en-GB" sz="3600" dirty="0">
                <a:solidFill>
                  <a:srgbClr val="513B5A"/>
                </a:solidFill>
              </a:rPr>
              <a:t>An inclusive National Park</a:t>
            </a:r>
          </a:p>
          <a:p>
            <a:pPr marL="541338" indent="-427038"/>
            <a:r>
              <a:rPr lang="en-GB" sz="3600" dirty="0">
                <a:solidFill>
                  <a:srgbClr val="513B5A"/>
                </a:solidFill>
              </a:rPr>
              <a:t>Team New Forest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05CD7-F66C-43C7-8178-589A28738467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51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10227"/>
            <a:ext cx="4284476" cy="656884"/>
          </a:xfrm>
        </p:spPr>
        <p:txBody>
          <a:bodyPr/>
          <a:lstStyle/>
          <a:p>
            <a:r>
              <a:rPr lang="en-US" b="1" dirty="0">
                <a:solidFill>
                  <a:srgbClr val="986C8D"/>
                </a:solidFill>
              </a:rPr>
              <a:t>Nature Recovery</a:t>
            </a:r>
            <a:endParaRPr lang="en-GB" b="1" dirty="0">
              <a:solidFill>
                <a:srgbClr val="986C8D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E7D69-AA89-4313-B526-1BB9FD32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735837"/>
            <a:ext cx="7200800" cy="16986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600" dirty="0">
                <a:solidFill>
                  <a:srgbClr val="986C8D"/>
                </a:solidFill>
              </a:rPr>
              <a:t>We will work together, and at scale, to maintain, reconnect and enhance nature. We commit to developing a nature recovery programme for the National Park that:</a:t>
            </a:r>
            <a:r>
              <a:rPr lang="en-GB" sz="1800" dirty="0">
                <a:solidFill>
                  <a:srgbClr val="986C8D"/>
                </a:solidFill>
              </a:rPr>
              <a:t>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C70DB-3D1B-4F2B-8F71-2C88A6402FE6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98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A5B29-AF9A-44DE-9470-5C1768B21032}"/>
              </a:ext>
            </a:extLst>
          </p:cNvPr>
          <p:cNvSpPr txBox="1"/>
          <p:nvPr/>
        </p:nvSpPr>
        <p:spPr>
          <a:xfrm>
            <a:off x="1259632" y="2434494"/>
            <a:ext cx="705678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6C8D"/>
                </a:solidFill>
              </a:rPr>
              <a:t>Makes more space for nature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6C8D"/>
                </a:solidFill>
              </a:rPr>
              <a:t>Enhances Natural Capital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6C8D"/>
                </a:solidFill>
              </a:rPr>
              <a:t>Supports nature recovery through the new Environmental Land Management Scheme (ELMS)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F1962-02C5-4A32-B372-FD9F8E9850A8}"/>
              </a:ext>
            </a:extLst>
          </p:cNvPr>
          <p:cNvSpPr txBox="1"/>
          <p:nvPr/>
        </p:nvSpPr>
        <p:spPr>
          <a:xfrm>
            <a:off x="5184068" y="4133151"/>
            <a:ext cx="3636404" cy="264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6C8D"/>
                </a:solidFill>
              </a:rPr>
              <a:t>Ensures developers deliver a wider range of environmental benefits over and above the full environmental impact of the proposed development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6C8D"/>
                </a:solidFill>
              </a:rPr>
              <a:t>Mitigates recreational pressures </a:t>
            </a:r>
            <a:endParaRPr lang="en-GB" sz="2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879CFE8-E847-4D82-86E9-983989EF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8" y="4133151"/>
            <a:ext cx="3636404" cy="24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4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076" y="260648"/>
            <a:ext cx="5147144" cy="692888"/>
          </a:xfrm>
        </p:spPr>
        <p:txBody>
          <a:bodyPr/>
          <a:lstStyle/>
          <a:p>
            <a:r>
              <a:rPr lang="en-US" b="1" dirty="0">
                <a:solidFill>
                  <a:srgbClr val="13304E"/>
                </a:solidFill>
              </a:rPr>
              <a:t>Net Zero with Nature</a:t>
            </a:r>
            <a:endParaRPr lang="en-GB" b="1" dirty="0">
              <a:solidFill>
                <a:srgbClr val="13304E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E7D69-AA89-4313-B526-1BB9FD32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46" y="953536"/>
            <a:ext cx="7200800" cy="20162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Net zero is achieved when harmful greenhouse gas emissions are balanced by an equivalent amount being absorbed by the atmosphere and landscape. We will do this through a </a:t>
            </a:r>
            <a:r>
              <a:rPr lang="en-GB" sz="2400" dirty="0"/>
              <a:t>programme</a:t>
            </a:r>
            <a:r>
              <a:rPr lang="en-US" sz="2400" dirty="0"/>
              <a:t> of work that: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9ECCDB-CCC6-4116-B5BC-FCFAB0B63392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133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C7390-11C4-4164-A7A5-AECD757FC92C}"/>
              </a:ext>
            </a:extLst>
          </p:cNvPr>
          <p:cNvSpPr txBox="1"/>
          <p:nvPr/>
        </p:nvSpPr>
        <p:spPr>
          <a:xfrm>
            <a:off x="1271178" y="2898912"/>
            <a:ext cx="3372830" cy="375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lvl="1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Establishes baseline data and evidence</a:t>
            </a:r>
          </a:p>
          <a:p>
            <a:pPr marL="265113" lvl="1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Promotes nature-based solutions</a:t>
            </a:r>
          </a:p>
          <a:p>
            <a:pPr marL="265113" lvl="1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Builds a New Forest coalition for a Net Zero economy </a:t>
            </a:r>
          </a:p>
          <a:p>
            <a:pPr marL="265113" lvl="1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Activates communities </a:t>
            </a:r>
          </a:p>
          <a:p>
            <a:pPr marL="265113" lvl="1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Increases Sustainable Travel</a:t>
            </a:r>
            <a:endParaRPr lang="en-GB" sz="18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A16FA96-8181-49F1-BF9A-2565EFD9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12" y="3497285"/>
            <a:ext cx="3636404" cy="20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60A22C-6BDC-4F27-9AF2-051CB5988BF2}"/>
              </a:ext>
            </a:extLst>
          </p:cNvPr>
          <p:cNvSpPr txBox="1"/>
          <p:nvPr/>
        </p:nvSpPr>
        <p:spPr>
          <a:xfrm>
            <a:off x="6661008" y="5531975"/>
            <a:ext cx="1908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credit: Big Wave Ltd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058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5769260"/>
            <a:ext cx="734481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endParaRPr lang="en-US"/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A6ACF-C3B9-4BC9-B6FC-7067D680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202236"/>
            <a:ext cx="7200800" cy="692888"/>
          </a:xfrm>
        </p:spPr>
        <p:txBody>
          <a:bodyPr/>
          <a:lstStyle/>
          <a:p>
            <a:r>
              <a:rPr lang="en-US" b="1" dirty="0">
                <a:solidFill>
                  <a:srgbClr val="00555E"/>
                </a:solidFill>
              </a:rPr>
              <a:t>Thriving Forest</a:t>
            </a:r>
            <a:endParaRPr lang="en-GB" b="1" dirty="0">
              <a:solidFill>
                <a:srgbClr val="00555E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E7D69-AA89-4313-B526-1BB9FD32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95124"/>
            <a:ext cx="7200800" cy="20298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>
                <a:solidFill>
                  <a:srgbClr val="00555E"/>
                </a:solidFill>
              </a:rPr>
              <a:t>We will sustain a living, working Forest through support for cultural heritage, commoning, local produce, sustainable tourism, access to affordable homes and attracting high-value businesses. We will do this through a programme of work that:</a:t>
            </a:r>
          </a:p>
          <a:p>
            <a:endParaRPr lang="en-GB" dirty="0">
              <a:solidFill>
                <a:srgbClr val="0055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0B270-E994-476D-94C0-77479CFF2115}"/>
              </a:ext>
            </a:extLst>
          </p:cNvPr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005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AF6F9-4B2D-4990-8BCE-1BA8BF0DF2B2}"/>
              </a:ext>
            </a:extLst>
          </p:cNvPr>
          <p:cNvSpPr txBox="1"/>
          <p:nvPr/>
        </p:nvSpPr>
        <p:spPr>
          <a:xfrm>
            <a:off x="5093070" y="2924944"/>
            <a:ext cx="4068452" cy="338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55E"/>
                </a:solidFill>
              </a:rPr>
              <a:t>Increases green skills and jobs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55E"/>
                </a:solidFill>
              </a:rPr>
              <a:t>Supports Sustainable Land Management 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55E"/>
                </a:solidFill>
              </a:rPr>
              <a:t>Champions the future of New Forest Commoning 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55E"/>
                </a:solidFill>
              </a:rPr>
              <a:t>Supports New Forest Business and Green Tourism </a:t>
            </a:r>
          </a:p>
          <a:p>
            <a:pPr marL="176213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55E"/>
                </a:solidFill>
              </a:rPr>
              <a:t>Increases the availability of affordable housing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9CD78D-ACC2-4DE9-8628-90C2D405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84" y="3015117"/>
            <a:ext cx="3624064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62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86BB83C047943A00978EF49706273" ma:contentTypeVersion="7" ma:contentTypeDescription="Create a new document." ma:contentTypeScope="" ma:versionID="25abed3d306a59bb9ef6abb9bd2cf932">
  <xsd:schema xmlns:xsd="http://www.w3.org/2001/XMLSchema" xmlns:xs="http://www.w3.org/2001/XMLSchema" xmlns:p="http://schemas.microsoft.com/office/2006/metadata/properties" xmlns:ns2="493cb822-3338-4ccd-ba43-f1259d3e8f72" targetNamespace="http://schemas.microsoft.com/office/2006/metadata/properties" ma:root="true" ma:fieldsID="fe8ac13efe881ceef370bf919b98a870" ns2:_="">
    <xsd:import namespace="493cb822-3338-4ccd-ba43-f1259d3e8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cb822-3338-4ccd-ba43-f1259d3e8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9661312-AA22-4BFF-B3FE-7ED62849D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FA1FE3-F9DA-477B-8C24-D1258694F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cb822-3338-4ccd-ba43-f1259d3e8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DEC48F-250B-4E68-9B25-8422BEA312A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3d68506-c7f9-4de5-a64a-9a1f27f4942a"/>
    <ds:schemaRef ds:uri="http://purl.org/dc/terms/"/>
    <ds:schemaRef ds:uri="http://schemas.openxmlformats.org/package/2006/metadata/core-properties"/>
    <ds:schemaRef ds:uri="4e171830-3923-4d06-b747-9427fa24a1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</TotalTime>
  <Words>507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Adjacency</vt:lpstr>
      <vt:lpstr>Updating the Partnership Plan</vt:lpstr>
      <vt:lpstr>PowerPoint Presentation</vt:lpstr>
      <vt:lpstr>PowerPoint Presentation</vt:lpstr>
      <vt:lpstr>PowerPoint Presentation</vt:lpstr>
      <vt:lpstr>…continued:</vt:lpstr>
      <vt:lpstr>The new Plan will be built around five themes:</vt:lpstr>
      <vt:lpstr>Nature Recovery</vt:lpstr>
      <vt:lpstr>Net Zero with Nature</vt:lpstr>
      <vt:lpstr>Thriving Forest</vt:lpstr>
      <vt:lpstr>An inclusive National Park</vt:lpstr>
      <vt:lpstr>Team New Forest</vt:lpstr>
      <vt:lpstr>Next steps: </vt:lpstr>
    </vt:vector>
  </TitlesOfParts>
  <Company>New Forest National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Forest National Park</dc:title>
  <dc:creator>Administrator</dc:creator>
  <cp:lastModifiedBy>Holger Schiller</cp:lastModifiedBy>
  <cp:revision>633</cp:revision>
  <dcterms:created xsi:type="dcterms:W3CDTF">2006-01-10T10:13:11Z</dcterms:created>
  <dcterms:modified xsi:type="dcterms:W3CDTF">2021-06-09T08:52:42Z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0x0101008E486BB83C047943A00978EF49706273</vt:lpwstr>
  </property>
</Properties>
</file>