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03" r:id="rId3"/>
    <p:sldId id="285" r:id="rId4"/>
    <p:sldId id="328" r:id="rId5"/>
    <p:sldId id="292" r:id="rId6"/>
    <p:sldId id="309" r:id="rId7"/>
    <p:sldId id="306" r:id="rId8"/>
    <p:sldId id="317" r:id="rId9"/>
    <p:sldId id="311" r:id="rId10"/>
    <p:sldId id="297" r:id="rId11"/>
    <p:sldId id="327" r:id="rId12"/>
  </p:sldIdLst>
  <p:sldSz cx="12192000" cy="6858000"/>
  <p:notesSz cx="6669088" cy="992822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38" autoAdjust="0"/>
    <p:restoredTop sz="68298" autoAdjust="0"/>
  </p:normalViewPr>
  <p:slideViewPr>
    <p:cSldViewPr snapToGrid="0" snapToObjects="1">
      <p:cViewPr varScale="1">
        <p:scale>
          <a:sx n="74" d="100"/>
          <a:sy n="74" d="100"/>
        </p:scale>
        <p:origin x="210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83" d="100"/>
          <a:sy n="83" d="100"/>
        </p:scale>
        <p:origin x="201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0C4471C-909D-4ED7-8662-82588B682297}" type="datetimeFigureOut">
              <a:rPr lang="en-US"/>
              <a:pPr>
                <a:defRPr/>
              </a:pPr>
              <a:t>6/21/2018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E86C573-4C3E-48A1-ADBB-171C7B740C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555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9D779A4-164C-4AAC-A1FA-97355138131F}" type="datetimeFigureOut">
              <a:rPr lang="en-US"/>
              <a:pPr>
                <a:defRPr/>
              </a:pPr>
              <a:t>6/21/2018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958"/>
            <a:ext cx="533527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1B76B0A-039B-4949-A1F3-AEE2DFB868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3609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B76B0A-039B-4949-A1F3-AEE2DFB868C5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3597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Pro-active operations – get involved</a:t>
            </a:r>
          </a:p>
          <a:p>
            <a:r>
              <a:rPr lang="en-GB" dirty="0" smtClean="0"/>
              <a:t>CPA</a:t>
            </a:r>
            <a:r>
              <a:rPr lang="en-GB" baseline="0" dirty="0" smtClean="0"/>
              <a:t> – free service</a:t>
            </a:r>
          </a:p>
          <a:p>
            <a:r>
              <a:rPr lang="en-GB" baseline="0" dirty="0" smtClean="0"/>
              <a:t>Target hardening – You can take some measures to reduce the risk of becoming a victim</a:t>
            </a:r>
            <a:endParaRPr lang="en-GB" dirty="0" smtClean="0"/>
          </a:p>
          <a:p>
            <a:r>
              <a:rPr lang="en-GB" dirty="0" smtClean="0"/>
              <a:t>Investment</a:t>
            </a:r>
            <a:r>
              <a:rPr lang="en-GB" baseline="0" dirty="0" smtClean="0"/>
              <a:t> in staff – call management, CW specials, PSI’s</a:t>
            </a:r>
          </a:p>
          <a:p>
            <a:r>
              <a:rPr lang="en-GB" baseline="0" dirty="0" smtClean="0"/>
              <a:t>Community engagement – smart phones – local officers?</a:t>
            </a:r>
          </a:p>
          <a:p>
            <a:endParaRPr lang="en-GB" baseline="0" dirty="0" smtClean="0"/>
          </a:p>
          <a:p>
            <a:r>
              <a:rPr lang="en-GB" baseline="0" dirty="0" smtClean="0"/>
              <a:t>Building up Intel – PSI’s /Volunteers </a:t>
            </a:r>
          </a:p>
          <a:p>
            <a:endParaRPr lang="en-GB" baseline="0" dirty="0" smtClean="0"/>
          </a:p>
          <a:p>
            <a:r>
              <a:rPr lang="en-GB" baseline="0" dirty="0" smtClean="0"/>
              <a:t>Facebook </a:t>
            </a:r>
            <a:r>
              <a:rPr lang="en-GB" baseline="0" dirty="0" err="1" smtClean="0"/>
              <a:t>Cosain</a:t>
            </a:r>
            <a:r>
              <a:rPr lang="en-GB" baseline="0" dirty="0" smtClean="0"/>
              <a:t> overlay around poaching </a:t>
            </a:r>
          </a:p>
          <a:p>
            <a:endParaRPr lang="en-GB" baseline="0" dirty="0" smtClean="0"/>
          </a:p>
          <a:p>
            <a:r>
              <a:rPr lang="en-GB" baseline="0" dirty="0" smtClean="0"/>
              <a:t>New </a:t>
            </a:r>
            <a:r>
              <a:rPr lang="en-GB" baseline="0" dirty="0" err="1" smtClean="0"/>
              <a:t>Buis</a:t>
            </a:r>
            <a:r>
              <a:rPr lang="en-GB" baseline="0" dirty="0" smtClean="0"/>
              <a:t> Orgs on RMS to collate offences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57D9E-EA66-4D87-B5F6-F1F31E3C902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4725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B76B0A-039B-4949-A1F3-AEE2DFB868C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89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B76B0A-039B-4949-A1F3-AEE2DFB868C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454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Approximately 21% of our population live in the green bits.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About 12% of total crime happens in the green beats. </a:t>
            </a: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57D9E-EA66-4D87-B5F6-F1F31E3C902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919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B76B0A-039B-4949-A1F3-AEE2DFB868C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260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 maintain our continued</a:t>
            </a:r>
            <a:r>
              <a:rPr lang="en-GB" baseline="0" dirty="0" smtClean="0"/>
              <a:t> commitment to rural policing.</a:t>
            </a:r>
          </a:p>
          <a:p>
            <a:endParaRPr lang="en-GB" baseline="0" dirty="0" smtClean="0"/>
          </a:p>
          <a:p>
            <a:r>
              <a:rPr lang="en-GB" baseline="0" dirty="0" smtClean="0"/>
              <a:t>Dedicated Country Watch team supporting neighbourhood teams across the two counties.</a:t>
            </a:r>
          </a:p>
          <a:p>
            <a:endParaRPr lang="en-GB" baseline="0" dirty="0" smtClean="0"/>
          </a:p>
          <a:p>
            <a:r>
              <a:rPr lang="en-GB" baseline="0" dirty="0" smtClean="0"/>
              <a:t>Vacant post in the New Forest </a:t>
            </a:r>
          </a:p>
          <a:p>
            <a:endParaRPr lang="en-GB" baseline="0" dirty="0" smtClean="0"/>
          </a:p>
          <a:p>
            <a:r>
              <a:rPr lang="en-GB" baseline="0" dirty="0" smtClean="0"/>
              <a:t>3 PSI posts, one recruited starting after Xmas. </a:t>
            </a:r>
          </a:p>
          <a:p>
            <a:endParaRPr lang="en-GB" baseline="0" dirty="0" smtClean="0"/>
          </a:p>
          <a:p>
            <a:pPr eaLnBrk="1" hangingPunct="1"/>
            <a:r>
              <a:rPr lang="en-GB" altLang="en-US" sz="1200" dirty="0" smtClean="0"/>
              <a:t>Team now consists of:</a:t>
            </a:r>
          </a:p>
          <a:p>
            <a:pPr eaLnBrk="1" hangingPunct="1"/>
            <a:endParaRPr lang="en-GB" altLang="en-US" sz="1200" dirty="0" smtClean="0"/>
          </a:p>
          <a:p>
            <a:pPr eaLnBrk="1" hangingPunct="1"/>
            <a:r>
              <a:rPr lang="en-GB" altLang="en-US" sz="1200" dirty="0" smtClean="0"/>
              <a:t>Inspector Korine Bishop</a:t>
            </a:r>
          </a:p>
          <a:p>
            <a:pPr eaLnBrk="1" hangingPunct="1"/>
            <a:r>
              <a:rPr lang="en-GB" altLang="en-US" sz="1200" dirty="0" smtClean="0"/>
              <a:t>Sergeant Andrew Williams</a:t>
            </a:r>
          </a:p>
          <a:p>
            <a:pPr eaLnBrk="1" hangingPunct="1"/>
            <a:r>
              <a:rPr lang="en-GB" altLang="en-US" sz="1200" dirty="0" smtClean="0"/>
              <a:t>6.5 PC’s based around Hampshire</a:t>
            </a:r>
          </a:p>
          <a:p>
            <a:pPr eaLnBrk="1" hangingPunct="1"/>
            <a:r>
              <a:rPr lang="en-GB" altLang="en-US" sz="1200" dirty="0" smtClean="0"/>
              <a:t>PS</a:t>
            </a:r>
            <a:r>
              <a:rPr lang="en-GB" altLang="en-US" sz="1200" baseline="0" dirty="0" smtClean="0"/>
              <a:t> and PC on the IOW </a:t>
            </a:r>
            <a:endParaRPr lang="en-GB" altLang="en-US" sz="1200" dirty="0" smtClean="0"/>
          </a:p>
          <a:p>
            <a:pPr eaLnBrk="1" hangingPunct="1"/>
            <a:r>
              <a:rPr lang="en-GB" altLang="en-US" sz="1200" dirty="0" smtClean="0"/>
              <a:t>Designated team of Country Watch Specials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57D9E-EA66-4D87-B5F6-F1F31E3C902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298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Recorded as OIC in 414 jobs on RMS since 1</a:t>
            </a:r>
            <a:r>
              <a:rPr lang="en-GB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January 2017 (bearing in mind Corinne Irving hasn’t been here and Lynn is 2 days a week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Country Specials have been OIC for an additional 58 jobs – (Shane Phillips has 39 of these but majority are FPN’s)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57D9E-EA66-4D87-B5F6-F1F31E3C902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811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Pro-active operations – get involved</a:t>
            </a:r>
          </a:p>
          <a:p>
            <a:r>
              <a:rPr lang="en-GB" dirty="0" smtClean="0"/>
              <a:t>CPA</a:t>
            </a:r>
            <a:r>
              <a:rPr lang="en-GB" baseline="0" dirty="0" smtClean="0"/>
              <a:t> – free service</a:t>
            </a:r>
          </a:p>
          <a:p>
            <a:r>
              <a:rPr lang="en-GB" dirty="0" smtClean="0"/>
              <a:t>Investment</a:t>
            </a:r>
            <a:r>
              <a:rPr lang="en-GB" baseline="0" dirty="0" smtClean="0"/>
              <a:t> in staff – call </a:t>
            </a:r>
            <a:r>
              <a:rPr lang="en-GB" baseline="0" dirty="0" err="1" smtClean="0"/>
              <a:t>manageme</a:t>
            </a:r>
            <a:endParaRPr lang="en-GB" baseline="0" dirty="0" smtClean="0"/>
          </a:p>
          <a:p>
            <a:endParaRPr lang="en-GB" baseline="0" dirty="0" smtClean="0"/>
          </a:p>
          <a:p>
            <a:r>
              <a:rPr lang="en-GB" baseline="0" dirty="0" err="1" smtClean="0"/>
              <a:t>nt</a:t>
            </a:r>
            <a:r>
              <a:rPr lang="en-GB" baseline="0" dirty="0" smtClean="0"/>
              <a:t>, CW specials, PSI’s</a:t>
            </a:r>
          </a:p>
          <a:p>
            <a:endParaRPr lang="en-GB" baseline="0" dirty="0" smtClean="0"/>
          </a:p>
          <a:p>
            <a:r>
              <a:rPr lang="en-GB" baseline="0" dirty="0" smtClean="0"/>
              <a:t>RSPCA – </a:t>
            </a:r>
            <a:r>
              <a:rPr lang="en-GB" baseline="0" dirty="0" err="1" smtClean="0"/>
              <a:t>Highclere</a:t>
            </a:r>
            <a:r>
              <a:rPr lang="en-GB" baseline="0" dirty="0" smtClean="0"/>
              <a:t> Warrants. Over 50 horses have now been seized</a:t>
            </a:r>
          </a:p>
          <a:p>
            <a:endParaRPr lang="en-GB" baseline="0" dirty="0" smtClean="0"/>
          </a:p>
          <a:p>
            <a:r>
              <a:rPr lang="en-GB" baseline="0" dirty="0" smtClean="0"/>
              <a:t>OP Thunderbird – UK Border agency – Drug seizures and international trade offences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57D9E-EA66-4D87-B5F6-F1F31E3C902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633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B76B0A-039B-4949-A1F3-AEE2DFB868C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918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57D9E-EA66-4D87-B5F6-F1F31E3C902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050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85788" y="5932488"/>
            <a:ext cx="1420812" cy="365125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0F9D1E0-5122-4A04-986D-ADB3AD5AF1E0}" type="datetimeFigureOut">
              <a:rPr lang="en-US"/>
              <a:pPr>
                <a:defRPr/>
              </a:pPr>
              <a:t>6/21/2018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35238" y="5932488"/>
            <a:ext cx="4460875" cy="365125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69200" y="5932488"/>
            <a:ext cx="1376363" cy="365125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FB3D40F-D0E1-456B-8003-57ACD5C0F3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760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24E71-730C-4A8E-AE39-A2F83BE665E9}" type="datetimeFigureOut">
              <a:rPr lang="en-US"/>
              <a:pPr>
                <a:defRPr/>
              </a:pPr>
              <a:t>6/21/2018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B65E2-31F4-46BC-A6A9-223E3FE5AC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B1D8E-D526-45A0-AD13-8E1A1C82D9E6}" type="datetimeFigureOut">
              <a:rPr lang="en-US"/>
              <a:pPr>
                <a:defRPr/>
              </a:pPr>
              <a:t>6/21/2018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75B4F-4089-4951-8819-EB47F2D97A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641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32" y="201577"/>
            <a:ext cx="10744200" cy="101018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9333A-497B-4BEE-B103-7BA198EE2CE1}" type="datetimeFigureOut">
              <a:rPr lang="en-US"/>
              <a:pPr>
                <a:defRPr/>
              </a:pPr>
              <a:t>6/21/2018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16D00-D341-418C-BC10-0E3203F9CE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19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95BD7-2BC0-4B7B-95CD-3B5CA0F7FE5D}" type="datetimeFigureOut">
              <a:rPr lang="en-US"/>
              <a:pPr>
                <a:defRPr/>
              </a:pPr>
              <a:t>6/21/2018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57361-8BDE-4260-A308-2651A9CD5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035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31" y="201577"/>
            <a:ext cx="11734739" cy="10101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732" y="1413342"/>
            <a:ext cx="5703848" cy="48520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31311" y="1413342"/>
            <a:ext cx="5817159" cy="48520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61F1A8F-E5D4-4046-9561-7F3B758642E5}" type="datetimeFigureOut">
              <a:rPr lang="en-US"/>
              <a:pPr>
                <a:defRPr/>
              </a:pPr>
              <a:t>6/21/2018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5338" y="6429375"/>
            <a:ext cx="3533775" cy="2635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D5174B4-5B3A-4DED-BE38-6647E45619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154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955E2-8A65-4D38-9692-9596FA6F7A8C}" type="datetimeFigureOut">
              <a:rPr lang="en-US"/>
              <a:pPr>
                <a:defRPr/>
              </a:pPr>
              <a:t>6/21/2018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3DDD7-D735-4554-8B51-DFEEBF5BE2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174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042C7-4139-44CD-A616-2128A4D62C33}" type="datetimeFigureOut">
              <a:rPr lang="en-US"/>
              <a:pPr>
                <a:defRPr/>
              </a:pPr>
              <a:t>6/21/2018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8F440-8B59-4726-9D5B-6F53E3970E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549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CA4FB-E906-48F2-AD2F-2446160774B1}" type="datetimeFigureOut">
              <a:rPr lang="en-US"/>
              <a:pPr>
                <a:defRPr/>
              </a:pPr>
              <a:t>6/21/2018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4E6C8-34B3-4824-B2C6-50CA3921E3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807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D1221-A715-4503-A383-1DCD6C16846F}" type="datetimeFigureOut">
              <a:rPr lang="en-US"/>
              <a:pPr>
                <a:defRPr/>
              </a:pPr>
              <a:t>6/21/2018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5F99A-AD31-4D02-B027-61EE5DF6DC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60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41E94-E5E1-41CF-B093-B14CD1D215FB}" type="datetimeFigureOut">
              <a:rPr lang="en-US"/>
              <a:pPr>
                <a:defRPr/>
              </a:pPr>
              <a:t>6/21/2018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62353-2282-4B70-B05E-41BEFA657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181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14313" y="201613"/>
            <a:ext cx="11285537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4313" y="1398588"/>
            <a:ext cx="11285537" cy="48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4313" y="6429375"/>
            <a:ext cx="3513137" cy="26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CF279A6-4C0F-4394-A8A9-ABAEEE9A7235}" type="datetimeFigureOut">
              <a:rPr lang="en-US"/>
              <a:pPr>
                <a:defRPr/>
              </a:pPr>
              <a:t>6/21/2018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4713" y="6429375"/>
            <a:ext cx="5270500" cy="26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86713" y="6429375"/>
            <a:ext cx="3513137" cy="26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8CDABCB-C65B-4D58-9905-CE59D22249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77" r:id="rId3"/>
    <p:sldLayoutId id="214748368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68478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68478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68478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68478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68478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68478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68478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68478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684781"/>
          </a:solidFill>
          <a:latin typeface="Arial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1832111" y="1470384"/>
            <a:ext cx="9144000" cy="4459056"/>
          </a:xfrm>
        </p:spPr>
        <p:txBody>
          <a:bodyPr/>
          <a:lstStyle/>
          <a:p>
            <a:pPr algn="l">
              <a:lnSpc>
                <a:spcPct val="80000"/>
              </a:lnSpc>
              <a:spcBef>
                <a:spcPts val="2400"/>
              </a:spcBef>
              <a:spcAft>
                <a:spcPts val="1800"/>
              </a:spcAft>
            </a:pPr>
            <a:r>
              <a:rPr lang="en-GB" altLang="en-US" sz="9600" b="1" dirty="0" smtClean="0"/>
              <a:t/>
            </a:r>
            <a:br>
              <a:rPr lang="en-GB" altLang="en-US" sz="9600" b="1" dirty="0" smtClean="0"/>
            </a:br>
            <a:r>
              <a:rPr lang="en-GB" altLang="en-US" sz="9600" b="1" dirty="0"/>
              <a:t/>
            </a:r>
            <a:br>
              <a:rPr lang="en-GB" altLang="en-US" sz="9600" b="1" dirty="0"/>
            </a:br>
            <a:r>
              <a:rPr lang="en-GB" altLang="en-US" sz="9600" b="1" dirty="0" smtClean="0"/>
              <a:t/>
            </a:r>
            <a:br>
              <a:rPr lang="en-GB" altLang="en-US" sz="9600" b="1" dirty="0" smtClean="0"/>
            </a:br>
            <a:r>
              <a:rPr lang="en-GB" altLang="en-US" sz="9600" b="1" dirty="0"/>
              <a:t/>
            </a:r>
            <a:br>
              <a:rPr lang="en-GB" altLang="en-US" sz="9600" b="1" dirty="0"/>
            </a:br>
            <a:r>
              <a:rPr lang="en-GB" altLang="en-US" sz="9600" b="1" dirty="0" smtClean="0"/>
              <a:t/>
            </a:r>
            <a:br>
              <a:rPr lang="en-GB" altLang="en-US" sz="9600" b="1" dirty="0" smtClean="0"/>
            </a:br>
            <a:r>
              <a:rPr lang="en-GB" altLang="en-US" sz="9600" b="1" dirty="0" smtClean="0"/>
              <a:t>Rural Policing Update</a:t>
            </a:r>
            <a:br>
              <a:rPr lang="en-GB" altLang="en-US" sz="9600" b="1" dirty="0" smtClean="0"/>
            </a:br>
            <a:r>
              <a:rPr lang="en-GB" altLang="en-US" b="1" dirty="0"/>
              <a:t/>
            </a:r>
            <a:br>
              <a:rPr lang="en-GB" altLang="en-US" b="1" dirty="0"/>
            </a:br>
            <a:r>
              <a:rPr lang="en-US" altLang="en-US" sz="4400" dirty="0" smtClean="0"/>
              <a:t>Strategic Rural Policing Inspector</a:t>
            </a:r>
            <a:br>
              <a:rPr lang="en-US" altLang="en-US" sz="4400" dirty="0" smtClean="0"/>
            </a:br>
            <a:r>
              <a:rPr lang="en-US" altLang="en-US" sz="4400" dirty="0" smtClean="0"/>
              <a:t>Hampshire &amp; IOW</a:t>
            </a:r>
            <a:br>
              <a:rPr lang="en-US" altLang="en-US" sz="4400" dirty="0" smtClean="0"/>
            </a:br>
            <a:r>
              <a:rPr lang="en-US" altLang="en-US" sz="4400" dirty="0" smtClean="0"/>
              <a:t>Korine Bishop </a:t>
            </a:r>
            <a:endParaRPr lang="en-GB" altLang="en-US" sz="4400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472944" y="1729409"/>
            <a:ext cx="0" cy="334948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6007" y="859063"/>
            <a:ext cx="10844463" cy="5761038"/>
          </a:xfrm>
        </p:spPr>
        <p:txBody>
          <a:bodyPr/>
          <a:lstStyle/>
          <a:p>
            <a:pPr algn="ctr">
              <a:buFontTx/>
              <a:buNone/>
            </a:pPr>
            <a:endParaRPr lang="en-GB" altLang="en-US" sz="4800" b="1" dirty="0"/>
          </a:p>
          <a:p>
            <a:pPr algn="ctr">
              <a:buFontTx/>
              <a:buNone/>
            </a:pPr>
            <a:endParaRPr lang="en-GB" altLang="en-US" sz="4800" b="1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06239" y="1712604"/>
            <a:ext cx="1017693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0988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589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accent4"/>
                </a:solidFill>
              </a:rPr>
              <a:t>Continue with pro-active operations</a:t>
            </a:r>
          </a:p>
          <a:p>
            <a:r>
              <a:rPr lang="en-GB" dirty="0" smtClean="0">
                <a:solidFill>
                  <a:schemeClr val="accent4"/>
                </a:solidFill>
              </a:rPr>
              <a:t>Provision of crime prevention advice</a:t>
            </a:r>
          </a:p>
          <a:p>
            <a:r>
              <a:rPr lang="en-GB" dirty="0" smtClean="0">
                <a:solidFill>
                  <a:schemeClr val="accent4"/>
                </a:solidFill>
              </a:rPr>
              <a:t>Improved target hardening</a:t>
            </a:r>
          </a:p>
          <a:p>
            <a:r>
              <a:rPr lang="en-GB" dirty="0" smtClean="0">
                <a:solidFill>
                  <a:schemeClr val="accent4"/>
                </a:solidFill>
              </a:rPr>
              <a:t>Continued investment in staff</a:t>
            </a:r>
          </a:p>
          <a:p>
            <a:r>
              <a:rPr lang="en-GB" dirty="0" smtClean="0">
                <a:solidFill>
                  <a:schemeClr val="accent4"/>
                </a:solidFill>
              </a:rPr>
              <a:t>Increased community engagement</a:t>
            </a:r>
          </a:p>
          <a:p>
            <a:r>
              <a:rPr lang="en-GB" dirty="0" smtClean="0">
                <a:solidFill>
                  <a:schemeClr val="accent4"/>
                </a:solidFill>
              </a:rPr>
              <a:t>Build intelligence picture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08279" y="214103"/>
            <a:ext cx="11187183" cy="1010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68478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8478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8478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8478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8478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8478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8478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8478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84781"/>
                </a:solidFill>
                <a:latin typeface="Arial" charset="0"/>
              </a:defRPr>
            </a:lvl9pPr>
          </a:lstStyle>
          <a:p>
            <a:pPr algn="ctr"/>
            <a:r>
              <a:rPr lang="en-GB" altLang="en-US" b="1" dirty="0">
                <a:solidFill>
                  <a:schemeClr val="accent4"/>
                </a:solidFill>
              </a:rPr>
              <a:t>T</a:t>
            </a:r>
            <a:r>
              <a:rPr lang="en-GB" altLang="en-US" b="1" dirty="0" smtClean="0">
                <a:solidFill>
                  <a:schemeClr val="accent4"/>
                </a:solidFill>
              </a:rPr>
              <a:t>he future…</a:t>
            </a:r>
            <a:endParaRPr lang="en-US" altLang="en-US" sz="2800" b="1" dirty="0" smtClean="0">
              <a:solidFill>
                <a:schemeClr val="accent4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45857" y="1113594"/>
            <a:ext cx="10846821" cy="0"/>
          </a:xfrm>
          <a:prstGeom prst="line">
            <a:avLst/>
          </a:prstGeom>
          <a:ln w="19050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15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3732" y="404296"/>
            <a:ext cx="4419600" cy="61766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948" y="1453178"/>
            <a:ext cx="3190875" cy="3190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245" y="1054205"/>
            <a:ext cx="2746703" cy="4876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661" y="4792896"/>
            <a:ext cx="1695450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47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68478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8478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8478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8478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8478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8478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8478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8478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84781"/>
                </a:solidFill>
                <a:latin typeface="Arial" charset="0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altLang="en-US" sz="3200" b="1" dirty="0" smtClean="0"/>
              <a:t>85% Hampshire and IOW is defined as rural </a:t>
            </a:r>
          </a:p>
          <a:p>
            <a:endParaRPr lang="en-GB" altLang="en-US" sz="3200" b="1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altLang="en-US" sz="3200" b="1" dirty="0" smtClean="0"/>
              <a:t>Equates to 26% of the population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altLang="en-US" sz="32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altLang="en-US" sz="3200" b="1" dirty="0" smtClean="0"/>
              <a:t>12% of crime occurs in rural areas</a:t>
            </a:r>
          </a:p>
          <a:p>
            <a:pPr marL="0" indent="0">
              <a:buNone/>
            </a:pPr>
            <a:endParaRPr lang="en-GB" altLang="en-US" sz="3200" b="1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altLang="en-US" sz="3200" b="1" dirty="0" smtClean="0"/>
              <a:t>Traditional Policing approach suites urban areas </a:t>
            </a:r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213732" y="201577"/>
            <a:ext cx="10744200" cy="1010189"/>
          </a:xfrm>
        </p:spPr>
        <p:txBody>
          <a:bodyPr/>
          <a:lstStyle/>
          <a:p>
            <a:pPr algn="ctr"/>
            <a:r>
              <a:rPr lang="en-GB" b="1" dirty="0" smtClean="0"/>
              <a:t>Overview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31150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8" name="Picture 4" descr="force13 rural beats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89575" y="-32085"/>
            <a:ext cx="8270175" cy="695066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248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9212" y="706671"/>
            <a:ext cx="8693240" cy="5428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406861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05" y="0"/>
            <a:ext cx="10058400" cy="682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50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6007" y="859063"/>
            <a:ext cx="10844463" cy="5761038"/>
          </a:xfrm>
        </p:spPr>
        <p:txBody>
          <a:bodyPr/>
          <a:lstStyle/>
          <a:p>
            <a:pPr algn="ctr">
              <a:buFontTx/>
              <a:buNone/>
            </a:pPr>
            <a:endParaRPr lang="en-GB" altLang="en-US" sz="4800" b="1" dirty="0"/>
          </a:p>
          <a:p>
            <a:pPr algn="ctr">
              <a:buFontTx/>
              <a:buNone/>
            </a:pPr>
            <a:endParaRPr lang="en-GB" altLang="en-US" sz="4800" b="1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815745" y="1378757"/>
            <a:ext cx="10176933" cy="468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0988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589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chemeClr val="accent4"/>
                </a:solidFill>
                <a:latin typeface="+mj-lt"/>
              </a:rPr>
              <a:t>The Country Watch teams will take OIC </a:t>
            </a:r>
            <a:r>
              <a:rPr lang="en-GB" sz="2400" dirty="0" smtClean="0">
                <a:solidFill>
                  <a:schemeClr val="accent4"/>
                </a:solidFill>
                <a:latin typeface="+mj-lt"/>
              </a:rPr>
              <a:t>responsibility </a:t>
            </a:r>
            <a:r>
              <a:rPr lang="en-GB" sz="2400" dirty="0">
                <a:solidFill>
                  <a:schemeClr val="accent4"/>
                </a:solidFill>
                <a:latin typeface="+mj-lt"/>
              </a:rPr>
              <a:t>for the following types of </a:t>
            </a:r>
            <a:r>
              <a:rPr lang="en-GB" sz="2400" dirty="0" smtClean="0">
                <a:solidFill>
                  <a:schemeClr val="accent4"/>
                </a:solidFill>
                <a:latin typeface="+mj-lt"/>
              </a:rPr>
              <a:t>investigations:</a:t>
            </a:r>
          </a:p>
          <a:p>
            <a:r>
              <a:rPr lang="en-GB" sz="2400" dirty="0" smtClean="0">
                <a:solidFill>
                  <a:schemeClr val="accent4"/>
                </a:solidFill>
                <a:latin typeface="+mj-lt"/>
              </a:rPr>
              <a:t>Plant Theft </a:t>
            </a:r>
          </a:p>
          <a:p>
            <a:r>
              <a:rPr lang="en-GB" sz="2400" dirty="0" smtClean="0">
                <a:solidFill>
                  <a:schemeClr val="accent4"/>
                </a:solidFill>
                <a:latin typeface="+mj-lt"/>
              </a:rPr>
              <a:t>Poaching </a:t>
            </a:r>
          </a:p>
          <a:p>
            <a:r>
              <a:rPr lang="en-GB" sz="2400" dirty="0" smtClean="0">
                <a:solidFill>
                  <a:schemeClr val="accent4"/>
                </a:solidFill>
                <a:latin typeface="+mj-lt"/>
              </a:rPr>
              <a:t>Dogs worrying livestock</a:t>
            </a:r>
            <a:endParaRPr lang="en-GB" sz="2400" dirty="0">
              <a:solidFill>
                <a:schemeClr val="accent4"/>
              </a:solidFill>
              <a:latin typeface="+mj-lt"/>
            </a:endParaRPr>
          </a:p>
          <a:p>
            <a:r>
              <a:rPr lang="en-GB" sz="2400" dirty="0" smtClean="0">
                <a:solidFill>
                  <a:schemeClr val="accent4"/>
                </a:solidFill>
                <a:latin typeface="+mj-lt"/>
              </a:rPr>
              <a:t>Hunting/Shooting/fishing </a:t>
            </a:r>
            <a:endParaRPr lang="en-GB" sz="2400" dirty="0">
              <a:solidFill>
                <a:schemeClr val="accent4"/>
              </a:solidFill>
              <a:latin typeface="+mj-lt"/>
            </a:endParaRPr>
          </a:p>
          <a:p>
            <a:r>
              <a:rPr lang="en-GB" sz="2400" dirty="0">
                <a:solidFill>
                  <a:schemeClr val="accent4"/>
                </a:solidFill>
                <a:latin typeface="+mj-lt"/>
              </a:rPr>
              <a:t>Crime/incidents involving farm </a:t>
            </a:r>
            <a:r>
              <a:rPr lang="en-GB" sz="2400" dirty="0" smtClean="0">
                <a:solidFill>
                  <a:schemeClr val="accent4"/>
                </a:solidFill>
                <a:latin typeface="+mj-lt"/>
              </a:rPr>
              <a:t>animal</a:t>
            </a:r>
            <a:endParaRPr lang="en-GB" sz="2400" dirty="0">
              <a:solidFill>
                <a:schemeClr val="accent4"/>
              </a:solidFill>
              <a:latin typeface="+mj-lt"/>
            </a:endParaRPr>
          </a:p>
          <a:p>
            <a:r>
              <a:rPr lang="en-GB" sz="2400" dirty="0">
                <a:solidFill>
                  <a:schemeClr val="accent4"/>
                </a:solidFill>
                <a:latin typeface="+mj-lt"/>
              </a:rPr>
              <a:t>Heritage crime </a:t>
            </a:r>
          </a:p>
          <a:p>
            <a:r>
              <a:rPr lang="en-GB" sz="2400" dirty="0">
                <a:solidFill>
                  <a:schemeClr val="accent4"/>
                </a:solidFill>
                <a:latin typeface="+mj-lt"/>
              </a:rPr>
              <a:t>Protected land and </a:t>
            </a:r>
            <a:r>
              <a:rPr lang="en-GB" sz="2400" dirty="0" smtClean="0">
                <a:solidFill>
                  <a:schemeClr val="accent4"/>
                </a:solidFill>
                <a:latin typeface="+mj-lt"/>
              </a:rPr>
              <a:t>habitats</a:t>
            </a:r>
          </a:p>
          <a:p>
            <a:endParaRPr lang="en-GB" sz="2400" dirty="0" smtClean="0">
              <a:solidFill>
                <a:schemeClr val="accent4"/>
              </a:solidFill>
              <a:latin typeface="+mj-lt"/>
            </a:endParaRPr>
          </a:p>
          <a:p>
            <a:pPr marL="0" indent="0">
              <a:buNone/>
            </a:pPr>
            <a:r>
              <a:rPr lang="en-GB" sz="2400" dirty="0" smtClean="0">
                <a:solidFill>
                  <a:schemeClr val="accent4"/>
                </a:solidFill>
                <a:latin typeface="+mj-lt"/>
              </a:rPr>
              <a:t>Provide specialist </a:t>
            </a:r>
            <a:r>
              <a:rPr lang="en-GB" sz="2400" dirty="0">
                <a:solidFill>
                  <a:schemeClr val="accent4"/>
                </a:solidFill>
                <a:latin typeface="+mj-lt"/>
              </a:rPr>
              <a:t>advice and </a:t>
            </a:r>
            <a:r>
              <a:rPr lang="en-GB" sz="2400" dirty="0" smtClean="0">
                <a:solidFill>
                  <a:schemeClr val="accent4"/>
                </a:solidFill>
                <a:latin typeface="+mj-lt"/>
              </a:rPr>
              <a:t>contacts </a:t>
            </a:r>
            <a:r>
              <a:rPr lang="en-GB" sz="2400" dirty="0">
                <a:solidFill>
                  <a:schemeClr val="accent4"/>
                </a:solidFill>
                <a:latin typeface="+mj-lt"/>
              </a:rPr>
              <a:t>for wildlife and rural issues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0" y="319510"/>
            <a:ext cx="11187183" cy="1010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68478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8478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8478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8478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8478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8478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8478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8478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84781"/>
                </a:solidFill>
                <a:latin typeface="Arial" charset="0"/>
              </a:defRPr>
            </a:lvl9pPr>
          </a:lstStyle>
          <a:p>
            <a:pPr algn="ctr"/>
            <a:r>
              <a:rPr lang="en-GB" altLang="en-US" b="1" dirty="0" smtClean="0">
                <a:solidFill>
                  <a:schemeClr val="accent4"/>
                </a:solidFill>
              </a:rPr>
              <a:t>What do we do ?</a:t>
            </a:r>
            <a:endParaRPr lang="en-US" altLang="en-US" sz="2800" b="1" dirty="0" smtClean="0">
              <a:solidFill>
                <a:schemeClr val="accent4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879" y="1020157"/>
            <a:ext cx="10846821" cy="0"/>
          </a:xfrm>
          <a:prstGeom prst="line">
            <a:avLst/>
          </a:prstGeom>
          <a:ln w="19050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7" descr="http://www.oneill-injurysolicitors.co.uk/wp-content/uploads/bigstock-The-Tractor-Modern-Farm-Equi-446923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750" y="2339531"/>
            <a:ext cx="5322287" cy="241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371" y="2339531"/>
            <a:ext cx="4047124" cy="23757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36196" y="2590173"/>
            <a:ext cx="3383660" cy="226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97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6007" y="859063"/>
            <a:ext cx="10844463" cy="5761038"/>
          </a:xfrm>
        </p:spPr>
        <p:txBody>
          <a:bodyPr/>
          <a:lstStyle/>
          <a:p>
            <a:pPr algn="ctr">
              <a:buFontTx/>
              <a:buNone/>
            </a:pPr>
            <a:endParaRPr lang="en-GB" altLang="en-US" sz="4800" b="1" dirty="0"/>
          </a:p>
          <a:p>
            <a:pPr algn="ctr">
              <a:buFontTx/>
              <a:buNone/>
            </a:pPr>
            <a:endParaRPr lang="en-GB" altLang="en-US" sz="4800" b="1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06239" y="1712604"/>
            <a:ext cx="1017693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0988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589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accent4"/>
                </a:solidFill>
                <a:latin typeface="+mj-lt"/>
              </a:rPr>
              <a:t>Work Days and </a:t>
            </a:r>
            <a:r>
              <a:rPr lang="en-GB" dirty="0" err="1" smtClean="0">
                <a:solidFill>
                  <a:schemeClr val="accent4"/>
                </a:solidFill>
                <a:latin typeface="+mj-lt"/>
              </a:rPr>
              <a:t>Lates</a:t>
            </a:r>
            <a:r>
              <a:rPr lang="en-GB" dirty="0" smtClean="0">
                <a:solidFill>
                  <a:schemeClr val="accent4"/>
                </a:solidFill>
                <a:latin typeface="+mj-lt"/>
              </a:rPr>
              <a:t> on same shift pattern . </a:t>
            </a:r>
          </a:p>
          <a:p>
            <a:r>
              <a:rPr lang="en-GB" dirty="0" smtClean="0">
                <a:solidFill>
                  <a:schemeClr val="accent4"/>
                </a:solidFill>
                <a:latin typeface="+mj-lt"/>
              </a:rPr>
              <a:t>Work with P&amp;N and partners on rural operations in targeting our OCG groups and rural crime</a:t>
            </a:r>
          </a:p>
          <a:p>
            <a:r>
              <a:rPr lang="en-GB" dirty="0" smtClean="0">
                <a:solidFill>
                  <a:schemeClr val="accent4"/>
                </a:solidFill>
                <a:latin typeface="+mj-lt"/>
              </a:rPr>
              <a:t>Designates CPS Lawyer for Wildlife Offences </a:t>
            </a:r>
          </a:p>
          <a:p>
            <a:r>
              <a:rPr lang="en-GB" dirty="0" smtClean="0">
                <a:solidFill>
                  <a:schemeClr val="accent4"/>
                </a:solidFill>
                <a:latin typeface="+mj-lt"/>
              </a:rPr>
              <a:t>Liaise with our local communities and partners</a:t>
            </a:r>
          </a:p>
          <a:p>
            <a:r>
              <a:rPr lang="en-GB" dirty="0" smtClean="0">
                <a:solidFill>
                  <a:schemeClr val="accent4"/>
                </a:solidFill>
                <a:latin typeface="+mj-lt"/>
              </a:rPr>
              <a:t>Access </a:t>
            </a:r>
            <a:r>
              <a:rPr lang="en-GB" dirty="0">
                <a:solidFill>
                  <a:schemeClr val="accent4"/>
                </a:solidFill>
                <a:latin typeface="+mj-lt"/>
              </a:rPr>
              <a:t>to 4x4 vehicles and ANPR </a:t>
            </a:r>
            <a:r>
              <a:rPr lang="en-GB" dirty="0" smtClean="0">
                <a:solidFill>
                  <a:schemeClr val="accent4"/>
                </a:solidFill>
                <a:latin typeface="+mj-lt"/>
              </a:rPr>
              <a:t>vehicles</a:t>
            </a:r>
          </a:p>
          <a:p>
            <a:r>
              <a:rPr lang="en-GB" dirty="0" smtClean="0">
                <a:solidFill>
                  <a:schemeClr val="accent4"/>
                </a:solidFill>
                <a:latin typeface="+mj-lt"/>
              </a:rPr>
              <a:t>Training to FEC/CWUN</a:t>
            </a:r>
            <a:endParaRPr lang="en-GB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08279" y="214103"/>
            <a:ext cx="11187183" cy="1010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68478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8478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8478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8478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8478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8478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8478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8478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84781"/>
                </a:solidFill>
                <a:latin typeface="Arial" charset="0"/>
              </a:defRPr>
            </a:lvl9pPr>
          </a:lstStyle>
          <a:p>
            <a:pPr algn="ctr"/>
            <a:r>
              <a:rPr lang="en-GB" altLang="en-US" b="1" dirty="0" smtClean="0">
                <a:solidFill>
                  <a:schemeClr val="accent4"/>
                </a:solidFill>
              </a:rPr>
              <a:t>What do we do ?</a:t>
            </a:r>
            <a:endParaRPr lang="en-US" altLang="en-US" sz="2800" b="1" dirty="0" smtClean="0">
              <a:solidFill>
                <a:schemeClr val="accent4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45857" y="1113594"/>
            <a:ext cx="10846821" cy="0"/>
          </a:xfrm>
          <a:prstGeom prst="line">
            <a:avLst/>
          </a:prstGeom>
          <a:ln w="19050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878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7278" y="2487613"/>
            <a:ext cx="4852987" cy="2736850"/>
          </a:xfrm>
        </p:spPr>
      </p:pic>
      <p:pic>
        <p:nvPicPr>
          <p:cNvPr id="32771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414" y="2487613"/>
            <a:ext cx="485457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Box 5"/>
          <p:cNvSpPr txBox="1">
            <a:spLocks noChangeArrowheads="1"/>
          </p:cNvSpPr>
          <p:nvPr/>
        </p:nvSpPr>
        <p:spPr bwMode="auto">
          <a:xfrm>
            <a:off x="666750" y="644524"/>
            <a:ext cx="1002823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4400" b="1" dirty="0">
                <a:solidFill>
                  <a:schemeClr val="accent4"/>
                </a:solidFill>
              </a:rPr>
              <a:t>Designated show vehicle for events</a:t>
            </a:r>
          </a:p>
        </p:txBody>
      </p:sp>
    </p:spTree>
    <p:extLst>
      <p:ext uri="{BB962C8B-B14F-4D97-AF65-F5344CB8AC3E}">
        <p14:creationId xmlns:p14="http://schemas.microsoft.com/office/powerpoint/2010/main" val="289481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6007" y="859063"/>
            <a:ext cx="10844463" cy="5761038"/>
          </a:xfrm>
        </p:spPr>
        <p:txBody>
          <a:bodyPr/>
          <a:lstStyle/>
          <a:p>
            <a:pPr algn="ctr">
              <a:buFontTx/>
              <a:buNone/>
            </a:pPr>
            <a:endParaRPr lang="en-GB" altLang="en-US" sz="4800" b="1" dirty="0"/>
          </a:p>
          <a:p>
            <a:pPr algn="ctr">
              <a:buFontTx/>
              <a:buNone/>
            </a:pPr>
            <a:endParaRPr lang="en-GB" altLang="en-US" sz="4800" b="1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06239" y="1712604"/>
            <a:ext cx="1017693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0988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589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accent4"/>
                </a:solidFill>
              </a:rPr>
              <a:t>44 Volunteers on the scheme</a:t>
            </a:r>
          </a:p>
          <a:p>
            <a:r>
              <a:rPr lang="en-GB" dirty="0" smtClean="0">
                <a:solidFill>
                  <a:schemeClr val="accent4"/>
                </a:solidFill>
              </a:rPr>
              <a:t>Called out by control room </a:t>
            </a:r>
          </a:p>
          <a:p>
            <a:r>
              <a:rPr lang="en-GB" dirty="0" smtClean="0">
                <a:solidFill>
                  <a:schemeClr val="accent4"/>
                </a:solidFill>
              </a:rPr>
              <a:t>Quick resolution and termination of suffering animals </a:t>
            </a:r>
          </a:p>
          <a:p>
            <a:r>
              <a:rPr lang="en-GB" dirty="0" smtClean="0">
                <a:solidFill>
                  <a:schemeClr val="accent4"/>
                </a:solidFill>
              </a:rPr>
              <a:t>All registered firearms users</a:t>
            </a:r>
          </a:p>
          <a:p>
            <a:r>
              <a:rPr lang="en-GB" dirty="0" smtClean="0">
                <a:solidFill>
                  <a:schemeClr val="accent4"/>
                </a:solidFill>
              </a:rPr>
              <a:t>Covered by Hampshire's Insurance</a:t>
            </a:r>
          </a:p>
          <a:p>
            <a:r>
              <a:rPr lang="en-GB" dirty="0" smtClean="0">
                <a:solidFill>
                  <a:schemeClr val="accent4"/>
                </a:solidFill>
              </a:rPr>
              <a:t>Others forces are wanting to replicate </a:t>
            </a:r>
          </a:p>
          <a:p>
            <a:endParaRPr lang="en-GB" dirty="0" smtClean="0">
              <a:solidFill>
                <a:schemeClr val="accent4"/>
              </a:solidFill>
            </a:endParaRPr>
          </a:p>
          <a:p>
            <a:endParaRPr lang="en-GB" dirty="0" smtClean="0">
              <a:solidFill>
                <a:schemeClr val="accent4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84646" y="320881"/>
            <a:ext cx="11187183" cy="1010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68478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8478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8478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8478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8478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8478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8478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8478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84781"/>
                </a:solidFill>
                <a:latin typeface="Arial" charset="0"/>
              </a:defRPr>
            </a:lvl9pPr>
          </a:lstStyle>
          <a:p>
            <a:pPr algn="ctr"/>
            <a:r>
              <a:rPr lang="en-GB" altLang="en-US" b="1" dirty="0" smtClean="0">
                <a:solidFill>
                  <a:schemeClr val="accent4"/>
                </a:solidFill>
              </a:rPr>
              <a:t>Humane Dispatch Scheme </a:t>
            </a:r>
            <a:endParaRPr lang="en-US" altLang="en-US" sz="2800" b="1" dirty="0" smtClean="0">
              <a:solidFill>
                <a:schemeClr val="accent4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45857" y="1113594"/>
            <a:ext cx="10846821" cy="0"/>
          </a:xfrm>
          <a:prstGeom prst="line">
            <a:avLst/>
          </a:prstGeom>
          <a:ln w="19050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472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Areas of Focus">
      <a:dk1>
        <a:srgbClr val="333333"/>
      </a:dk1>
      <a:lt1>
        <a:srgbClr val="FFFFFF"/>
      </a:lt1>
      <a:dk2>
        <a:srgbClr val="212745"/>
      </a:dk2>
      <a:lt2>
        <a:srgbClr val="B4DCFA"/>
      </a:lt2>
      <a:accent1>
        <a:srgbClr val="632C61"/>
      </a:accent1>
      <a:accent2>
        <a:srgbClr val="4F9DD6"/>
      </a:accent2>
      <a:accent3>
        <a:srgbClr val="605FA5"/>
      </a:accent3>
      <a:accent4>
        <a:srgbClr val="684781"/>
      </a:accent4>
      <a:accent5>
        <a:srgbClr val="0A467C"/>
      </a:accent5>
      <a:accent6>
        <a:srgbClr val="5C7EBC"/>
      </a:accent6>
      <a:hlink>
        <a:srgbClr val="56C7AA"/>
      </a:hlink>
      <a:folHlink>
        <a:srgbClr val="59A8D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B9B6534-E1A6-4C9A-AF3C-5B23CB68E0A1}" vid="{69256326-8608-4E91-B424-3AF0C4071E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 presentation template 2017</Template>
  <TotalTime>1403</TotalTime>
  <Words>434</Words>
  <Application>Microsoft Office PowerPoint</Application>
  <PresentationFormat>Widescreen</PresentationFormat>
  <Paragraphs>94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     Rural Policing Update  Strategic Rural Policing Inspector Hampshire &amp; IOW Korine Bishop </vt:lpstr>
      <vt:lpstr>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Hampshire Constabulary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  POLICING Assistant Chief Constable  Amanda Pearson</dc:title>
  <dc:creator>Harrington, Mark</dc:creator>
  <cp:lastModifiedBy>Bishop, Korine</cp:lastModifiedBy>
  <cp:revision>80</cp:revision>
  <cp:lastPrinted>2018-03-12T12:30:53Z</cp:lastPrinted>
  <dcterms:created xsi:type="dcterms:W3CDTF">2017-01-25T11:28:52Z</dcterms:created>
  <dcterms:modified xsi:type="dcterms:W3CDTF">2018-06-21T08:22:28Z</dcterms:modified>
</cp:coreProperties>
</file>