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handoutMasterIdLst>
    <p:handoutMasterId r:id="rId15"/>
  </p:handoutMasterIdLst>
  <p:sldIdLst>
    <p:sldId id="258" r:id="rId2"/>
    <p:sldId id="270" r:id="rId3"/>
    <p:sldId id="259" r:id="rId4"/>
    <p:sldId id="297" r:id="rId5"/>
    <p:sldId id="279" r:id="rId6"/>
    <p:sldId id="260" r:id="rId7"/>
    <p:sldId id="298" r:id="rId8"/>
    <p:sldId id="288" r:id="rId9"/>
    <p:sldId id="299" r:id="rId10"/>
    <p:sldId id="301" r:id="rId11"/>
    <p:sldId id="302" r:id="rId12"/>
    <p:sldId id="304" r:id="rId1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61" d="100"/>
          <a:sy n="61" d="100"/>
        </p:scale>
        <p:origin x="144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475D1-E65E-472C-9263-04167D166460}" type="datetimeFigureOut">
              <a:rPr lang="en-GB" smtClean="0"/>
              <a:t>07/12/2017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3AE775-2AA2-42B1-B4B0-C010FCFCF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814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5B5BC-066A-41BA-B685-6085DE91754F}" type="datetimeFigureOut">
              <a:rPr lang="en-GB" smtClean="0"/>
              <a:t>07/12/2017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FD3CD-CCA4-43FD-825B-A5DA86E24C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429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Crown immunity subject to undertaking a formal consultation with the Local Planning Authority under the provisions of Circular 18/84.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FD3CD-CCA4-43FD-825B-A5DA86E24CA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883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Undertaken alongside the Local Plan consultation.  Aims to identify land that is available for housing; employment and gypsy/traveller use 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FD3CD-CCA4-43FD-825B-A5DA86E24CA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134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08896-3AF8-470A-AD32-1186F40B4CB1}" type="datetimeFigureOut">
              <a:rPr lang="en-GB" smtClean="0"/>
              <a:t>07/12/2017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C29F-7B8F-4A1A-B822-F52EE2EFD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66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08896-3AF8-470A-AD32-1186F40B4CB1}" type="datetimeFigureOut">
              <a:rPr lang="en-GB" smtClean="0"/>
              <a:t>07/12/2017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C29F-7B8F-4A1A-B822-F52EE2EFD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796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08896-3AF8-470A-AD32-1186F40B4CB1}" type="datetimeFigureOut">
              <a:rPr lang="en-GB" smtClean="0"/>
              <a:t>07/12/2017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C29F-7B8F-4A1A-B822-F52EE2EFD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390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08896-3AF8-470A-AD32-1186F40B4CB1}" type="datetimeFigureOut">
              <a:rPr lang="en-GB" smtClean="0"/>
              <a:t>07/12/2017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C29F-7B8F-4A1A-B822-F52EE2EFD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466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08896-3AF8-470A-AD32-1186F40B4CB1}" type="datetimeFigureOut">
              <a:rPr lang="en-GB" smtClean="0"/>
              <a:t>07/12/2017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C29F-7B8F-4A1A-B822-F52EE2EFD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381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08896-3AF8-470A-AD32-1186F40B4CB1}" type="datetimeFigureOut">
              <a:rPr lang="en-GB" smtClean="0"/>
              <a:t>07/12/2017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C29F-7B8F-4A1A-B822-F52EE2EFD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073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08896-3AF8-470A-AD32-1186F40B4CB1}" type="datetimeFigureOut">
              <a:rPr lang="en-GB" smtClean="0"/>
              <a:t>07/12/2017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C29F-7B8F-4A1A-B822-F52EE2EFD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188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08896-3AF8-470A-AD32-1186F40B4CB1}" type="datetimeFigureOut">
              <a:rPr lang="en-GB" smtClean="0"/>
              <a:t>07/12/2017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C29F-7B8F-4A1A-B822-F52EE2EFD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847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08896-3AF8-470A-AD32-1186F40B4CB1}" type="datetimeFigureOut">
              <a:rPr lang="en-GB" smtClean="0"/>
              <a:t>07/12/2017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C29F-7B8F-4A1A-B822-F52EE2EFD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981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08896-3AF8-470A-AD32-1186F40B4CB1}" type="datetimeFigureOut">
              <a:rPr lang="en-GB" smtClean="0"/>
              <a:t>07/12/2017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C29F-7B8F-4A1A-B822-F52EE2EFD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495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08896-3AF8-470A-AD32-1186F40B4CB1}" type="datetimeFigureOut">
              <a:rPr lang="en-GB" smtClean="0"/>
              <a:t>07/12/2017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C29F-7B8F-4A1A-B822-F52EE2EFD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85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08896-3AF8-470A-AD32-1186F40B4CB1}" type="datetimeFigureOut">
              <a:rPr lang="en-GB" smtClean="0"/>
              <a:t>07/12/2017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2C29F-7B8F-4A1A-B822-F52EE2EFD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617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forest.gov.uk/watersideconference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GB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NFNPA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Arial Rounded MT Bold" panose="020F0704030504030204" pitchFamily="34" charset="0"/>
              </a:rPr>
              <a:t>NPA Local Plan Review</a:t>
            </a:r>
          </a:p>
          <a:p>
            <a:r>
              <a:rPr lang="en-GB" sz="4000" dirty="0">
                <a:latin typeface="Arial Rounded MT Bold" panose="020F0704030504030204" pitchFamily="34" charset="0"/>
              </a:rPr>
              <a:t>Neighbouring authorities’ Local Plans  </a:t>
            </a:r>
          </a:p>
          <a:p>
            <a:r>
              <a:rPr lang="en-GB" sz="4000" dirty="0">
                <a:latin typeface="Arial Rounded MT Bold" panose="020F0704030504030204" pitchFamily="34" charset="0"/>
              </a:rPr>
              <a:t>Green Halo Partnership</a:t>
            </a:r>
          </a:p>
          <a:p>
            <a:r>
              <a:rPr lang="en-GB" sz="4000" dirty="0">
                <a:latin typeface="Arial Rounded MT Bold" panose="020F0704030504030204" pitchFamily="34" charset="0"/>
              </a:rPr>
              <a:t>RMS Update</a:t>
            </a:r>
          </a:p>
        </p:txBody>
      </p:sp>
    </p:spTree>
    <p:extLst>
      <p:ext uri="{BB962C8B-B14F-4D97-AF65-F5344CB8AC3E}">
        <p14:creationId xmlns:p14="http://schemas.microsoft.com/office/powerpoint/2010/main" val="2618456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GB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Waterside Development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6902777" cy="4218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4146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GB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Waterside Development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" t="1714"/>
          <a:stretch/>
        </p:blipFill>
        <p:spPr bwMode="auto">
          <a:xfrm>
            <a:off x="107504" y="1546336"/>
            <a:ext cx="4485071" cy="359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88024" y="1556792"/>
            <a:ext cx="389633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 Rounded MT Bold"/>
              </a:rPr>
              <a:t>HCC interim transport position agreed on 14 November 2017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 Rounded MT Bol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 Rounded MT Bold"/>
              </a:rPr>
              <a:t>A326 to J2 M27 is the preferred route to the strategic road network from the Waterside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 Rounded MT Bol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 Rounded MT Bold"/>
              </a:rPr>
              <a:t>A326 will need to be improved to accommodate future growth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 Rounded MT Bol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 Rounded MT Bold"/>
              </a:rPr>
              <a:t>Need to consider impact on the Clear Air  Zone designation on the Western Approach to Southampton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 Rounded MT Bol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 Rounded MT Bold"/>
              </a:rPr>
              <a:t>Focus on making bus services quicker and more reliable, connecting waterside settlements (and the National Park)</a:t>
            </a:r>
          </a:p>
        </p:txBody>
      </p:sp>
    </p:spTree>
    <p:extLst>
      <p:ext uri="{BB962C8B-B14F-4D97-AF65-F5344CB8AC3E}">
        <p14:creationId xmlns:p14="http://schemas.microsoft.com/office/powerpoint/2010/main" val="984146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GB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Waterside Development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1" t="7647" r="27063" b="25070"/>
          <a:stretch/>
        </p:blipFill>
        <p:spPr bwMode="auto">
          <a:xfrm>
            <a:off x="1547664" y="1844824"/>
            <a:ext cx="5904656" cy="448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8913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GB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NPA Local Plan Review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9952" y="1600200"/>
            <a:ext cx="4546848" cy="4525963"/>
          </a:xfrm>
        </p:spPr>
        <p:txBody>
          <a:bodyPr>
            <a:normAutofit fontScale="92500" lnSpcReduction="20000"/>
          </a:bodyPr>
          <a:lstStyle/>
          <a:p>
            <a:r>
              <a:rPr lang="en-GB" sz="2800" dirty="0">
                <a:latin typeface="Arial Rounded MT Bold" panose="020F0704030504030204" pitchFamily="34" charset="0"/>
              </a:rPr>
              <a:t>Draft Plan to be reported to Authority next week</a:t>
            </a:r>
            <a:endParaRPr lang="en-GB" sz="2400" dirty="0">
              <a:latin typeface="Arial Rounded MT Bold" panose="020F0704030504030204" pitchFamily="34" charset="0"/>
            </a:endParaRPr>
          </a:p>
          <a:p>
            <a:r>
              <a:rPr lang="en-GB" sz="2800" dirty="0">
                <a:latin typeface="Arial Rounded MT Bold" panose="020F0704030504030204" pitchFamily="34" charset="0"/>
              </a:rPr>
              <a:t>If agreed, final round of public consultation in January 2018 (six weeks) </a:t>
            </a:r>
          </a:p>
          <a:p>
            <a:r>
              <a:rPr lang="en-GB" sz="2800" dirty="0">
                <a:latin typeface="Arial Rounded MT Bold" panose="020F0704030504030204" pitchFamily="34" charset="0"/>
              </a:rPr>
              <a:t>Draft Plan submitted to </a:t>
            </a:r>
            <a:r>
              <a:rPr lang="en-GB" sz="2800" dirty="0" err="1">
                <a:latin typeface="Arial Rounded MT Bold" panose="020F0704030504030204" pitchFamily="34" charset="0"/>
              </a:rPr>
              <a:t>SoS</a:t>
            </a:r>
            <a:r>
              <a:rPr lang="en-GB" sz="2800" dirty="0">
                <a:latin typeface="Arial Rounded MT Bold" panose="020F0704030504030204" pitchFamily="34" charset="0"/>
              </a:rPr>
              <a:t> for independent examination in April 2018</a:t>
            </a:r>
          </a:p>
          <a:p>
            <a:r>
              <a:rPr lang="en-GB" sz="2800" dirty="0">
                <a:latin typeface="Arial Rounded MT Bold" panose="020F0704030504030204" pitchFamily="34" charset="0"/>
              </a:rPr>
              <a:t>Hearing sessions to take place in Summer 2018</a:t>
            </a:r>
          </a:p>
          <a:p>
            <a:r>
              <a:rPr lang="en-GB" sz="2800" dirty="0">
                <a:latin typeface="Arial Rounded MT Bold" panose="020F0704030504030204" pitchFamily="34" charset="0"/>
              </a:rPr>
              <a:t>Adoption of new Plan in late 2018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4463"/>
            <a:ext cx="3919537" cy="544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7333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GB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Submission Draft Local Plan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60000" indent="-360000">
              <a:defRPr/>
            </a:pPr>
            <a:endParaRPr lang="en-GB" sz="1800" dirty="0">
              <a:solidFill>
                <a:prstClr val="black"/>
              </a:solidFill>
              <a:cs typeface="Arial" charset="0"/>
            </a:endParaRPr>
          </a:p>
          <a:p>
            <a:pPr>
              <a:defRPr/>
            </a:pPr>
            <a:r>
              <a:rPr lang="en-GB" sz="3600" dirty="0">
                <a:solidFill>
                  <a:prstClr val="black"/>
                </a:solidFill>
                <a:latin typeface="Arial Rounded MT Bold" panose="020F0704030504030204" pitchFamily="34" charset="0"/>
                <a:cs typeface="Arial" charset="0"/>
              </a:rPr>
              <a:t>Much of existing local plan remains relevant and up to date; main changes are to the housing policies</a:t>
            </a:r>
          </a:p>
          <a:p>
            <a:pPr>
              <a:defRPr/>
            </a:pPr>
            <a:r>
              <a:rPr lang="en-GB" sz="3600" dirty="0">
                <a:solidFill>
                  <a:prstClr val="black"/>
                </a:solidFill>
                <a:latin typeface="Arial Rounded MT Bold" panose="020F0704030504030204" pitchFamily="34" charset="0"/>
                <a:cs typeface="Arial" charset="0"/>
              </a:rPr>
              <a:t>Focus very much on meeting local housing needs rather than catering for external demand</a:t>
            </a:r>
          </a:p>
          <a:p>
            <a:pPr>
              <a:defRPr/>
            </a:pPr>
            <a:r>
              <a:rPr lang="en-GB" sz="3600" dirty="0">
                <a:solidFill>
                  <a:prstClr val="black"/>
                </a:solidFill>
                <a:latin typeface="Arial Rounded MT Bold" panose="020F0704030504030204" pitchFamily="34" charset="0"/>
                <a:cs typeface="Arial" charset="0"/>
              </a:rPr>
              <a:t>Provides for 40 new homes a year </a:t>
            </a:r>
          </a:p>
          <a:p>
            <a:pPr lvl="1">
              <a:defRPr/>
            </a:pPr>
            <a:r>
              <a:rPr lang="en-GB" dirty="0">
                <a:solidFill>
                  <a:prstClr val="black"/>
                </a:solidFill>
                <a:latin typeface="Arial Rounded MT Bold" panose="020F0704030504030204" pitchFamily="34" charset="0"/>
                <a:cs typeface="Arial" charset="0"/>
              </a:rPr>
              <a:t>limited to 100m</a:t>
            </a:r>
            <a:r>
              <a:rPr lang="en-GB" baseline="30000" dirty="0">
                <a:solidFill>
                  <a:prstClr val="black"/>
                </a:solidFill>
                <a:latin typeface="Arial Rounded MT Bold" panose="020F0704030504030204" pitchFamily="34" charset="0"/>
                <a:cs typeface="Arial" charset="0"/>
              </a:rPr>
              <a:t>2</a:t>
            </a:r>
            <a:r>
              <a:rPr lang="en-GB" dirty="0">
                <a:solidFill>
                  <a:prstClr val="black"/>
                </a:solidFill>
                <a:latin typeface="Arial Rounded MT Bold" panose="020F0704030504030204" pitchFamily="34" charset="0"/>
                <a:cs typeface="Arial" charset="0"/>
              </a:rPr>
              <a:t>    </a:t>
            </a:r>
          </a:p>
          <a:p>
            <a:pPr lvl="1">
              <a:defRPr/>
            </a:pPr>
            <a:r>
              <a:rPr lang="en-GB" dirty="0">
                <a:solidFill>
                  <a:prstClr val="black"/>
                </a:solidFill>
                <a:latin typeface="Arial Rounded MT Bold" panose="020F0704030504030204" pitchFamily="34" charset="0"/>
                <a:cs typeface="Arial" charset="0"/>
              </a:rPr>
              <a:t>target for 50% affordable housing</a:t>
            </a:r>
          </a:p>
          <a:p>
            <a:pPr lvl="1">
              <a:defRPr/>
            </a:pPr>
            <a:r>
              <a:rPr lang="en-GB" dirty="0">
                <a:solidFill>
                  <a:prstClr val="black"/>
                </a:solidFill>
                <a:latin typeface="Arial Rounded MT Bold" panose="020F0704030504030204" pitchFamily="34" charset="0"/>
                <a:cs typeface="Arial" charset="0"/>
              </a:rPr>
              <a:t>sites allocated in </a:t>
            </a:r>
            <a:r>
              <a:rPr lang="en-GB" dirty="0" err="1">
                <a:solidFill>
                  <a:prstClr val="black"/>
                </a:solidFill>
                <a:latin typeface="Arial Rounded MT Bold" panose="020F0704030504030204" pitchFamily="34" charset="0"/>
                <a:cs typeface="Arial" charset="0"/>
              </a:rPr>
              <a:t>Ashurst</a:t>
            </a:r>
            <a:r>
              <a:rPr lang="en-GB" dirty="0">
                <a:solidFill>
                  <a:prstClr val="black"/>
                </a:solidFill>
                <a:latin typeface="Arial Rounded MT Bold" panose="020F0704030504030204" pitchFamily="34" charset="0"/>
                <a:cs typeface="Arial" charset="0"/>
              </a:rPr>
              <a:t>, Lyndhurst, Sway and </a:t>
            </a:r>
            <a:r>
              <a:rPr lang="en-GB" dirty="0" err="1">
                <a:solidFill>
                  <a:prstClr val="black"/>
                </a:solidFill>
                <a:latin typeface="Arial Rounded MT Bold" panose="020F0704030504030204" pitchFamily="34" charset="0"/>
                <a:cs typeface="Arial" charset="0"/>
              </a:rPr>
              <a:t>Fawley</a:t>
            </a:r>
            <a:r>
              <a:rPr lang="en-GB" dirty="0">
                <a:solidFill>
                  <a:prstClr val="black"/>
                </a:solidFill>
                <a:latin typeface="Arial Rounded MT Bold" panose="020F0704030504030204" pitchFamily="34" charset="0"/>
                <a:cs typeface="Arial" charset="0"/>
              </a:rPr>
              <a:t>/</a:t>
            </a:r>
            <a:r>
              <a:rPr lang="en-GB" dirty="0" err="1">
                <a:solidFill>
                  <a:prstClr val="black"/>
                </a:solidFill>
                <a:latin typeface="Arial Rounded MT Bold" panose="020F0704030504030204" pitchFamily="34" charset="0"/>
                <a:cs typeface="Arial" charset="0"/>
              </a:rPr>
              <a:t>Calshot</a:t>
            </a:r>
            <a:r>
              <a:rPr lang="en-GB" dirty="0">
                <a:solidFill>
                  <a:prstClr val="black"/>
                </a:solidFill>
                <a:latin typeface="Arial Rounded MT Bold" panose="020F0704030504030204" pitchFamily="34" charset="0"/>
                <a:cs typeface="Arial" charset="0"/>
              </a:rPr>
              <a:t>  </a:t>
            </a:r>
          </a:p>
          <a:p>
            <a:pPr>
              <a:defRPr/>
            </a:pPr>
            <a:r>
              <a:rPr lang="en-GB" sz="3600" dirty="0">
                <a:solidFill>
                  <a:prstClr val="black"/>
                </a:solidFill>
                <a:latin typeface="Arial Rounded MT Bold" panose="020F0704030504030204" pitchFamily="34" charset="0"/>
                <a:cs typeface="Arial" charset="0"/>
              </a:rPr>
              <a:t>Plan has been subject to a full viability appraisal &amp; habitats regulation assessment  </a:t>
            </a:r>
          </a:p>
        </p:txBody>
      </p:sp>
    </p:spTree>
    <p:extLst>
      <p:ext uri="{BB962C8B-B14F-4D97-AF65-F5344CB8AC3E}">
        <p14:creationId xmlns:p14="http://schemas.microsoft.com/office/powerpoint/2010/main" val="1527695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l"/>
            <a:r>
              <a:rPr lang="en-GB" b="1" dirty="0">
                <a:solidFill>
                  <a:prstClr val="white"/>
                </a:solidFill>
                <a:latin typeface="Arial Rounded MT Bold" panose="020F0704030504030204" pitchFamily="34" charset="0"/>
              </a:rPr>
              <a:t>Local Plans – neighbouring authorities </a:t>
            </a:r>
            <a:endParaRPr lang="en-GB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2798604"/>
              </p:ext>
            </p:extLst>
          </p:nvPr>
        </p:nvGraphicFramePr>
        <p:xfrm>
          <a:off x="457200" y="1600200"/>
          <a:ext cx="8229600" cy="298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 Rounded MT Bold"/>
                        </a:rPr>
                        <a:t>LPA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 Rounded MT Bold"/>
                        </a:rPr>
                        <a:t>Current local plan</a:t>
                      </a:r>
                    </a:p>
                    <a:p>
                      <a:r>
                        <a:rPr lang="en-GB" sz="2000" dirty="0">
                          <a:latin typeface="Arial Rounded MT Bold"/>
                        </a:rPr>
                        <a:t>adopted 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 Rounded MT Bold"/>
                        </a:rPr>
                        <a:t>Status of plan review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 Rounded MT Bold"/>
                        </a:rPr>
                        <a:t>OAN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 Rounded MT Bold"/>
                        </a:rPr>
                        <a:t>NFDC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 Rounded MT Bold"/>
                        </a:rPr>
                        <a:t>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 Rounded MT Bold"/>
                        </a:rPr>
                        <a:t>Advanced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 Rounded MT Bold"/>
                        </a:rPr>
                        <a:t>900 homes pa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 Rounded MT Bold"/>
                        </a:rPr>
                        <a:t>TVBC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 Rounded MT Bold"/>
                        </a:rPr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 Rounded MT Bold"/>
                        </a:rPr>
                        <a:t>Not</a:t>
                      </a:r>
                      <a:r>
                        <a:rPr lang="en-GB" sz="2000" baseline="0" dirty="0">
                          <a:latin typeface="Arial Rounded MT Bold"/>
                        </a:rPr>
                        <a:t> commenced</a:t>
                      </a:r>
                      <a:endParaRPr lang="en-GB" sz="2000" dirty="0">
                        <a:latin typeface="Arial Rounded MT 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 Rounded MT Bold"/>
                        </a:rPr>
                        <a:t>570 homes pa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 Rounded MT Bold"/>
                        </a:rPr>
                        <a:t>Southampton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 Rounded MT Bold"/>
                        </a:rPr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 Rounded MT Bold"/>
                        </a:rPr>
                        <a:t>Not commenced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 Rounded MT Bold"/>
                        </a:rPr>
                        <a:t>1115 homes pa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 Rounded MT Bold"/>
                        </a:rPr>
                        <a:t>Wiltshire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 Rounded MT Bold"/>
                        </a:rPr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 Rounded MT Bold"/>
                        </a:rPr>
                        <a:t>Just started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 Rounded MT Bold"/>
                        </a:rPr>
                        <a:t>2227 homes pa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 Rounded MT Bold"/>
                        </a:rPr>
                        <a:t>Christchurch &amp;ED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 Rounded MT Bold"/>
                        </a:rPr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 Rounded MT Bold"/>
                        </a:rPr>
                        <a:t>Initial consultation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 Rounded MT Bold"/>
                        </a:rPr>
                        <a:t>626 homes pa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4" y="4581128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>
                <a:latin typeface="Arial Rounded MT Bold"/>
              </a:rPr>
              <a:t>The Government’s revised standardised methodology for calculating OAN (Sept 2017) affects existing OAN numbers, some going up, others down </a:t>
            </a:r>
          </a:p>
        </p:txBody>
      </p:sp>
    </p:spTree>
    <p:extLst>
      <p:ext uri="{BB962C8B-B14F-4D97-AF65-F5344CB8AC3E}">
        <p14:creationId xmlns:p14="http://schemas.microsoft.com/office/powerpoint/2010/main" val="828429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GB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Green Halo Partnership </a:t>
            </a:r>
            <a:r>
              <a:rPr lang="en-GB" sz="40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978896" cy="4525963"/>
          </a:xfrm>
        </p:spPr>
        <p:txBody>
          <a:bodyPr>
            <a:noAutofit/>
          </a:bodyPr>
          <a:lstStyle/>
          <a:p>
            <a:r>
              <a:rPr lang="en-GB" sz="2800" dirty="0">
                <a:latin typeface="Arial Rounded MT Bold" panose="020F0704030504030204" pitchFamily="34" charset="0"/>
              </a:rPr>
              <a:t>Brings together organisations from across the wider area to protect and enhance  the natural environment 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Four key themes:</a:t>
            </a:r>
          </a:p>
          <a:p>
            <a:pPr marL="914400" lvl="1" indent="-514350">
              <a:buFont typeface="+mj-lt"/>
              <a:buAutoNum type="arabicParenR"/>
            </a:pPr>
            <a:r>
              <a:rPr lang="en-GB" dirty="0">
                <a:latin typeface="Arial Rounded MT Bold" panose="020F0704030504030204" pitchFamily="34" charset="0"/>
              </a:rPr>
              <a:t>Support the local economy</a:t>
            </a:r>
          </a:p>
          <a:p>
            <a:pPr marL="914400" lvl="1" indent="-514350">
              <a:buFont typeface="+mj-lt"/>
              <a:buAutoNum type="arabicParenR"/>
            </a:pPr>
            <a:r>
              <a:rPr lang="en-GB" dirty="0">
                <a:latin typeface="Arial Rounded MT Bold" panose="020F0704030504030204" pitchFamily="34" charset="0"/>
              </a:rPr>
              <a:t>Improve health and well being</a:t>
            </a:r>
          </a:p>
          <a:p>
            <a:pPr marL="914400" lvl="1" indent="-514350">
              <a:buFont typeface="+mj-lt"/>
              <a:buAutoNum type="arabicParenR"/>
            </a:pPr>
            <a:r>
              <a:rPr lang="en-GB" dirty="0">
                <a:latin typeface="Arial Rounded MT Bold" panose="020F0704030504030204" pitchFamily="34" charset="0"/>
              </a:rPr>
              <a:t>Encourage sustainable living</a:t>
            </a:r>
          </a:p>
          <a:p>
            <a:pPr marL="914400" lvl="1" indent="-514350">
              <a:buFont typeface="+mj-lt"/>
              <a:buAutoNum type="arabicParenR"/>
            </a:pPr>
            <a:r>
              <a:rPr lang="en-GB" dirty="0">
                <a:latin typeface="Arial Rounded MT Bold" panose="020F0704030504030204" pitchFamily="34" charset="0"/>
              </a:rPr>
              <a:t>Enhance the natural environment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56792"/>
            <a:ext cx="3314422" cy="2211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861048"/>
            <a:ext cx="2456657" cy="2926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0719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GB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RMS Update    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79684"/>
            <a:ext cx="4038600" cy="4166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24944"/>
            <a:ext cx="4038600" cy="2045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16016" y="450912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1858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GB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Waterside Development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700808"/>
            <a:ext cx="4038600" cy="2239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dirty="0"/>
              <a:t>Commissioning Group tasked Deloitte with producing an economic prospectus for the area</a:t>
            </a:r>
          </a:p>
          <a:p>
            <a:pPr lvl="1"/>
            <a:r>
              <a:rPr lang="en-GB" dirty="0"/>
              <a:t>to include an environmental strategy</a:t>
            </a:r>
          </a:p>
          <a:p>
            <a:r>
              <a:rPr lang="en-GB" dirty="0"/>
              <a:t>Aim is to ensure land and new development brought forward in a coordinated manner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127369"/>
            <a:ext cx="3322637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43608" y="4149080"/>
            <a:ext cx="7488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Arial Rounded MT Bold"/>
              </a:rPr>
              <a:t>d    </a:t>
            </a:r>
          </a:p>
        </p:txBody>
      </p:sp>
    </p:spTree>
    <p:extLst>
      <p:ext uri="{BB962C8B-B14F-4D97-AF65-F5344CB8AC3E}">
        <p14:creationId xmlns:p14="http://schemas.microsoft.com/office/powerpoint/2010/main" val="560188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GB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Waterside Development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12167"/>
            <a:ext cx="506206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83768" y="6309320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http://www.newforest.gov.uk/watersideconference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0350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GB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Waterside Development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55" y="1808651"/>
            <a:ext cx="7218290" cy="410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8674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1023</TotalTime>
  <Words>434</Words>
  <Application>Microsoft Office PowerPoint</Application>
  <PresentationFormat>On-screen Show (4:3)</PresentationFormat>
  <Paragraphs>79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Arial Rounded MT Bold</vt:lpstr>
      <vt:lpstr>Calibri</vt:lpstr>
      <vt:lpstr>Office Theme</vt:lpstr>
      <vt:lpstr>NFNPA Update</vt:lpstr>
      <vt:lpstr>NPA Local Plan Review </vt:lpstr>
      <vt:lpstr>Submission Draft Local Plan  </vt:lpstr>
      <vt:lpstr>Local Plans – neighbouring authorities </vt:lpstr>
      <vt:lpstr>Green Halo Partnership  </vt:lpstr>
      <vt:lpstr>RMS Update     </vt:lpstr>
      <vt:lpstr>Waterside Development</vt:lpstr>
      <vt:lpstr>Waterside Development</vt:lpstr>
      <vt:lpstr>Waterside Development</vt:lpstr>
      <vt:lpstr>Waterside Development</vt:lpstr>
      <vt:lpstr>Waterside Development</vt:lpstr>
      <vt:lpstr>Waterside Development</vt:lpstr>
    </vt:vector>
  </TitlesOfParts>
  <Company>New Forest National Park Authority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Wetland Restoration</dc:title>
  <dc:creator>Steve Avery</dc:creator>
  <cp:lastModifiedBy>Alana</cp:lastModifiedBy>
  <cp:revision>78</cp:revision>
  <cp:lastPrinted>2016-09-01T14:40:35Z</cp:lastPrinted>
  <dcterms:created xsi:type="dcterms:W3CDTF">2015-09-01T08:49:55Z</dcterms:created>
  <dcterms:modified xsi:type="dcterms:W3CDTF">2017-12-07T19:12:16Z</dcterms:modified>
</cp:coreProperties>
</file>