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71" r:id="rId5"/>
    <p:sldId id="458" r:id="rId6"/>
    <p:sldId id="457" r:id="rId7"/>
    <p:sldId id="459" r:id="rId8"/>
    <p:sldId id="461" r:id="rId9"/>
    <p:sldId id="462" r:id="rId10"/>
    <p:sldId id="463" r:id="rId11"/>
    <p:sldId id="464" r:id="rId12"/>
    <p:sldId id="465" r:id="rId13"/>
    <p:sldId id="467" r:id="rId14"/>
    <p:sldId id="305" r:id="rId15"/>
    <p:sldId id="297" r:id="rId16"/>
    <p:sldId id="466" r:id="rId17"/>
    <p:sldId id="300" r:id="rId18"/>
  </p:sldIdLst>
  <p:sldSz cx="12192000" cy="6858000"/>
  <p:notesSz cx="6797675" cy="9982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4DCBF-783D-4FC0-8704-D990EA2B8087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1247775"/>
            <a:ext cx="5988050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803775"/>
            <a:ext cx="5438775" cy="3930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82138"/>
            <a:ext cx="2946400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82138"/>
            <a:ext cx="2946400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59160-9393-40DD-AEDF-0DEED2EB7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241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1815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556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7ABF3-6F0A-8EB1-4FAF-C6DEB07B4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16918D-B3FC-E301-62CF-5F725F526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40CDE-6CEC-7DC8-49D8-F11B54EBF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518B-46C8-40E4-A111-6D5A03572D0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A49AD-47B1-1456-2E47-7455D639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9723E-01E6-E2CF-2C22-00F73901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8738A-AE03-4DC2-A059-663F0BFC0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939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CA1A9-6C9A-DFB2-7C42-BD71B16C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9BB5-6839-F903-8747-F3C3A844C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1FC10-BFC4-FEBE-CE13-BA66D0C38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518B-46C8-40E4-A111-6D5A03572D0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701C1-C78D-E571-7231-36AD12FA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F18FF-BEEC-31A4-327B-492841AB7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8738A-AE03-4DC2-A059-663F0BFC0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250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7B2ABD-FAB7-DD81-7334-1E809A4F8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49074A-3710-15A8-B0D2-5A2A54F6D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335DA-2893-A088-34D2-45E955A1A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518B-46C8-40E4-A111-6D5A03572D0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A49CB-3A81-8022-413B-867B2C89A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9A8BC-9CAA-50DC-F035-027C4700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8738A-AE03-4DC2-A059-663F0BFC0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982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4183B-83D1-4CB6-8A61-E23A5C30DC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7AECFC4F-8375-498A-991F-37153AF1D3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742702" y="4422823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061482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x 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1306800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C9E77EB-1FC1-41DE-9575-67E0CB6106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813" y="1811339"/>
            <a:ext cx="10874375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 sz="200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text, image or graph/table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99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E8F5-64D0-5CB6-FEE5-09696080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F01CA-CE61-827D-514F-92AA88CE7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1F7CC-8C30-9837-CA33-9DBD495DD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518B-46C8-40E4-A111-6D5A03572D0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CD732-795F-D608-2B37-7B1102B11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BC34A-3437-E220-ED52-276D861D4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8738A-AE03-4DC2-A059-663F0BFC0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84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E2237-F0DD-17F6-C1F1-678E9A023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1806A-BDFC-1D62-03A1-45FBA8183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F719E-D981-694A-1201-3F07BDF81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518B-46C8-40E4-A111-6D5A03572D0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5E040-11EE-2334-0094-C17E0D575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316C0-FEC2-B3DE-754A-2CBC769D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8738A-AE03-4DC2-A059-663F0BFC0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663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06B78-904F-3B8A-0686-5C6391084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2FAB0-E439-1311-B5A5-3F5B83620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822A0-8C75-73D3-78AF-82F5DA042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02470-739E-784F-98A0-FDBB00E0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518B-46C8-40E4-A111-6D5A03572D0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E1C73-E75C-5BFD-0A6E-6B85B410A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EA0BA-43C4-B3F7-8D31-97D665FD1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8738A-AE03-4DC2-A059-663F0BFC0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720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2479-111C-3E5C-B365-314CF7757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83B27-2D12-D8BE-46CC-E876344CB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7F97B-4F55-4CF1-AAE0-4079C3068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0CAA33-70CB-91F5-D31C-A599A82EB0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C028A9-9789-74EF-1FF7-13B822375F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1663D6-75B2-623E-1F7C-F6E8DF120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518B-46C8-40E4-A111-6D5A03572D0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95295B-914E-A68A-EB13-6B074362C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32F239-1A19-305F-D251-73DD1D2E0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8738A-AE03-4DC2-A059-663F0BFC0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71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8CB41-30C7-F57B-46D1-EFA72FBA6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1F953C-3790-5FD3-FDCA-0A5F2BFC0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518B-46C8-40E4-A111-6D5A03572D0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48FB5-025F-F3D7-AEA4-7AED2EBBA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22144-E34D-E675-E457-F03F2526B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8738A-AE03-4DC2-A059-663F0BFC0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732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EEE595-AE0C-5896-680D-00FFB501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518B-46C8-40E4-A111-6D5A03572D0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D01364-62F6-C093-C53A-BCD85E904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BE64B-8669-A7A4-A5A9-0D82977B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8738A-AE03-4DC2-A059-663F0BFC0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00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0A094-DC3D-4D96-FA53-0A05FCAF5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CF58F-0115-DBE8-5737-3C2D67615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CF86F-9D17-52BB-9CF6-5E7E9A986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6E250-C8EE-035F-FAD9-F7D8AD32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518B-46C8-40E4-A111-6D5A03572D0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78BED-90D9-5E0F-8377-16F3DB674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2AF8F9-68C6-697C-7F5D-AF52923B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8738A-AE03-4DC2-A059-663F0BFC0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95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BD90F-6C16-A6D0-1F18-98540217B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58C2D4-4233-C84F-2D42-2122A1521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E3CEE0-1BF0-6BB3-E3F6-06333F008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BF006-8C38-EFCF-EB4C-3D6990029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518B-46C8-40E4-A111-6D5A03572D0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0021B0-126D-662A-4DE9-0F2B20607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FADC4B-7818-DEE7-09A6-C8769F80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8738A-AE03-4DC2-A059-663F0BFC0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163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23D84-C615-5489-52F5-119346992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35D4F-BFFD-B91D-2E7A-43ACA9C25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CFD88-901A-0155-210A-78578F7FDE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B518B-46C8-40E4-A111-6D5A03572D0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492A8-21F3-A587-5942-ECE2198A4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BC796-1B99-41BE-57C0-E917B4475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8738A-AE03-4DC2-A059-663F0BFC0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79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defrafarming.blog.gov.uk/2024/05/10/changes-to-permitted-development-rights/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C9DDD-7EF9-7CA4-02CB-6D55EB673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2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 dirty="0"/>
              <a:t>National Park Update </a:t>
            </a:r>
            <a:endParaRPr lang="en-GB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AC84FD-B721-69A6-16E1-8005169D67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3674" y="4750893"/>
            <a:ext cx="3908243" cy="1147863"/>
          </a:xfrm>
        </p:spPr>
        <p:txBody>
          <a:bodyPr anchor="t">
            <a:normAutofit/>
          </a:bodyPr>
          <a:lstStyle/>
          <a:p>
            <a:pPr algn="l"/>
            <a:endParaRPr lang="en-US" sz="2000" dirty="0"/>
          </a:p>
          <a:p>
            <a:pPr algn="l"/>
            <a:r>
              <a:rPr lang="en-GB" dirty="0"/>
              <a:t>6 June 2024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NFNP_MASTER_CMYK_V1">
            <a:extLst>
              <a:ext uri="{FF2B5EF4-FFF2-40B4-BE49-F238E27FC236}">
                <a16:creationId xmlns:a16="http://schemas.microsoft.com/office/drawing/2014/main" id="{2C3295A5-2103-4590-A7A1-3620CC2E8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11" b="-2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782557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54E3F-2F8E-2ABA-5A4D-2BF2D721C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Waterside – report commissioned by NPA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E5642-DB19-A231-423E-467184090D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To assess opportunities to re-connect the habitats and landscape character between the New Forest National Park and Southampton Water</a:t>
            </a:r>
          </a:p>
          <a:p>
            <a:r>
              <a:rPr lang="en-GB" dirty="0"/>
              <a:t>To examine imaginative ways to re-introduce </a:t>
            </a:r>
            <a:r>
              <a:rPr lang="en-GB" dirty="0" err="1"/>
              <a:t>commoning</a:t>
            </a:r>
            <a:r>
              <a:rPr lang="en-GB" dirty="0"/>
              <a:t>, and ecological and landscape connectivity</a:t>
            </a:r>
          </a:p>
          <a:p>
            <a:r>
              <a:rPr lang="en-GB" dirty="0"/>
              <a:t>To protect historic links between the Open Forest and the Waterside</a:t>
            </a:r>
          </a:p>
          <a:p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D3C553-E25F-D244-8B81-60CA903B8C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12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E6EA47-1933-8E8D-A124-9C393096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Green Links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615D6-38C7-D5CF-437F-7E61651924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58813" y="1811337"/>
            <a:ext cx="4797107" cy="4103141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GB" sz="2000">
                <a:solidFill>
                  <a:srgbClr val="000000"/>
                </a:solidFill>
                <a:latin typeface="Times New Roman" panose="02020603050405020304" pitchFamily="18" charset="0"/>
              </a:rPr>
              <a:t>Green Link 1 – Totton to Ashurst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GB" sz="2000">
                <a:solidFill>
                  <a:srgbClr val="000000"/>
                </a:solidFill>
                <a:latin typeface="Times New Roman" panose="02020603050405020304" pitchFamily="18" charset="0"/>
              </a:rPr>
              <a:t>Green Link 2 – Marchwood to Open Forest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GB" sz="2000">
                <a:solidFill>
                  <a:srgbClr val="000000"/>
                </a:solidFill>
                <a:latin typeface="Times New Roman" panose="02020603050405020304" pitchFamily="18" charset="0"/>
              </a:rPr>
              <a:t>Green Link 3 – Dibden Bay to Beaulieu River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GB" sz="2000">
                <a:solidFill>
                  <a:srgbClr val="000000"/>
                </a:solidFill>
                <a:latin typeface="Times New Roman" panose="02020603050405020304" pitchFamily="18" charset="0"/>
              </a:rPr>
              <a:t>Green Link 4 – Hythe to Beaulieu Heath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GB" sz="2000">
                <a:solidFill>
                  <a:srgbClr val="000000"/>
                </a:solidFill>
                <a:latin typeface="Times New Roman" panose="02020603050405020304" pitchFamily="18" charset="0"/>
              </a:rPr>
              <a:t>Green Link 5 – </a:t>
            </a:r>
            <a:r>
              <a:rPr lang="en-GB" sz="2000" err="1">
                <a:solidFill>
                  <a:srgbClr val="000000"/>
                </a:solidFill>
                <a:latin typeface="Times New Roman" panose="02020603050405020304" pitchFamily="18" charset="0"/>
              </a:rPr>
              <a:t>Calshot</a:t>
            </a:r>
            <a:r>
              <a:rPr lang="en-GB" sz="2000">
                <a:solidFill>
                  <a:srgbClr val="000000"/>
                </a:solidFill>
                <a:latin typeface="Times New Roman" panose="02020603050405020304" pitchFamily="18" charset="0"/>
              </a:rPr>
              <a:t> to Beaulieu River</a:t>
            </a: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GB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ct val="100000"/>
            </a:pPr>
            <a:endParaRPr lang="en-GB" sz="16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ct val="100000"/>
            </a:pPr>
            <a:endParaRPr lang="en-GB" sz="16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ct val="100000"/>
            </a:pPr>
            <a:endParaRPr lang="en-GB" sz="1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4B3848-C57A-716C-BAD3-4EF5AE328F7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25000" lnSpcReduction="20000"/>
          </a:bodyPr>
          <a:lstStyle/>
          <a:p>
            <a:endParaRPr lang="en-GB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D9CC2FC-F2D8-CC46-9C44-271D5DE0E7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3" r="18553"/>
          <a:stretch/>
        </p:blipFill>
        <p:spPr>
          <a:xfrm>
            <a:off x="6096000" y="0"/>
            <a:ext cx="6096000" cy="6858000"/>
          </a:xfr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78BCCB7B-5774-5BC5-F9E8-14B4D707E4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Five Green Links</a:t>
            </a:r>
          </a:p>
        </p:txBody>
      </p:sp>
      <p:pic>
        <p:nvPicPr>
          <p:cNvPr id="2" name="Picture Placeholder 9">
            <a:extLst>
              <a:ext uri="{FF2B5EF4-FFF2-40B4-BE49-F238E27FC236}">
                <a16:creationId xmlns:a16="http://schemas.microsoft.com/office/drawing/2014/main" id="{17ED2D93-AB44-F678-36FA-6A630F3C66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69" t="6552" r="3608" b="73779"/>
          <a:stretch/>
        </p:blipFill>
        <p:spPr>
          <a:xfrm>
            <a:off x="10594427" y="515583"/>
            <a:ext cx="1524000" cy="13488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10586B3-BC46-10F4-3CF3-CC10FA8106C3}"/>
              </a:ext>
            </a:extLst>
          </p:cNvPr>
          <p:cNvSpPr/>
          <p:nvPr/>
        </p:nvSpPr>
        <p:spPr>
          <a:xfrm>
            <a:off x="7026451" y="1211571"/>
            <a:ext cx="231940" cy="2315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95C4BD-3412-6DDB-43AD-C5724AD51DAC}"/>
              </a:ext>
            </a:extLst>
          </p:cNvPr>
          <p:cNvSpPr/>
          <p:nvPr/>
        </p:nvSpPr>
        <p:spPr>
          <a:xfrm>
            <a:off x="7762122" y="1587032"/>
            <a:ext cx="231940" cy="2315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264064-2537-DBF3-C10A-428C6A3938D6}"/>
              </a:ext>
            </a:extLst>
          </p:cNvPr>
          <p:cNvSpPr/>
          <p:nvPr/>
        </p:nvSpPr>
        <p:spPr>
          <a:xfrm>
            <a:off x="8746266" y="2231970"/>
            <a:ext cx="231940" cy="2315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D996E3-3BC3-770E-F35C-C461ED07A874}"/>
              </a:ext>
            </a:extLst>
          </p:cNvPr>
          <p:cNvSpPr/>
          <p:nvPr/>
        </p:nvSpPr>
        <p:spPr>
          <a:xfrm>
            <a:off x="9302526" y="3313216"/>
            <a:ext cx="231940" cy="2315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2E91E49-D1AE-B1A0-DFA0-6E24A700B27E}"/>
              </a:ext>
            </a:extLst>
          </p:cNvPr>
          <p:cNvSpPr/>
          <p:nvPr/>
        </p:nvSpPr>
        <p:spPr>
          <a:xfrm>
            <a:off x="10581469" y="4661956"/>
            <a:ext cx="231940" cy="2315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54082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1585-4DDB-823C-0877-8F095C08A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1" y="657225"/>
            <a:ext cx="9466264" cy="532800"/>
          </a:xfrm>
        </p:spPr>
        <p:txBody>
          <a:bodyPr>
            <a:normAutofit fontScale="90000"/>
          </a:bodyPr>
          <a:lstStyle/>
          <a:p>
            <a:r>
              <a:rPr lang="en-GB"/>
              <a:t>Green Link 3: Dibden Bay to Beaulieu River</a:t>
            </a:r>
          </a:p>
        </p:txBody>
      </p:sp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B0A11C7E-86E1-DE86-B517-DCAB1EB61B2B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9" t="20555" r="42473" b="48681"/>
          <a:stretch/>
        </p:blipFill>
        <p:spPr>
          <a:xfrm>
            <a:off x="681750" y="1477927"/>
            <a:ext cx="2467850" cy="2461968"/>
          </a:xfrm>
        </p:spPr>
      </p:pic>
      <p:pic>
        <p:nvPicPr>
          <p:cNvPr id="7" name="Picture Placeholder 2">
            <a:extLst>
              <a:ext uri="{FF2B5EF4-FFF2-40B4-BE49-F238E27FC236}">
                <a16:creationId xmlns:a16="http://schemas.microsoft.com/office/drawing/2014/main" id="{D6D0223B-63E6-91B4-601B-2665319B83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" b="4378"/>
          <a:stretch/>
        </p:blipFill>
        <p:spPr>
          <a:xfrm>
            <a:off x="6224682" y="1678076"/>
            <a:ext cx="5300755" cy="4622240"/>
          </a:xfrm>
          <a:prstGeom prst="rect">
            <a:avLst/>
          </a:prstGeom>
        </p:spPr>
      </p:pic>
      <p:pic>
        <p:nvPicPr>
          <p:cNvPr id="8" name="Picture 7" descr="A drawing of a road with trees&#10;&#10;Description automatically generated">
            <a:extLst>
              <a:ext uri="{FF2B5EF4-FFF2-40B4-BE49-F238E27FC236}">
                <a16:creationId xmlns:a16="http://schemas.microsoft.com/office/drawing/2014/main" id="{24F7EDDB-E3EA-43ED-7323-446F690FA9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2" r="12203"/>
          <a:stretch/>
        </p:blipFill>
        <p:spPr>
          <a:xfrm>
            <a:off x="3278282" y="1484513"/>
            <a:ext cx="2689037" cy="2486786"/>
          </a:xfrm>
          <a:prstGeom prst="rect">
            <a:avLst/>
          </a:prstGeom>
        </p:spPr>
      </p:pic>
      <p:pic>
        <p:nvPicPr>
          <p:cNvPr id="9" name="Picture Placeholder 2">
            <a:extLst>
              <a:ext uri="{FF2B5EF4-FFF2-40B4-BE49-F238E27FC236}">
                <a16:creationId xmlns:a16="http://schemas.microsoft.com/office/drawing/2014/main" id="{F08D2AE1-BE2D-8791-C20C-C6A6C136B122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8" b="16508"/>
          <a:stretch/>
        </p:blipFill>
        <p:spPr>
          <a:xfrm>
            <a:off x="681750" y="4075039"/>
            <a:ext cx="2342804" cy="2342804"/>
          </a:xfrm>
          <a:prstGeom prst="rect">
            <a:avLst/>
          </a:prstGeom>
        </p:spPr>
      </p:pic>
      <p:pic>
        <p:nvPicPr>
          <p:cNvPr id="11" name="Picture Placeholder 2">
            <a:extLst>
              <a:ext uri="{FF2B5EF4-FFF2-40B4-BE49-F238E27FC236}">
                <a16:creationId xmlns:a16="http://schemas.microsoft.com/office/drawing/2014/main" id="{E3BA4324-BC29-063A-1B1B-C00FF38F2DA7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r="14830"/>
          <a:stretch/>
        </p:blipFill>
        <p:spPr>
          <a:xfrm>
            <a:off x="3149600" y="4073668"/>
            <a:ext cx="2817719" cy="23441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BAB76BD-996D-C674-191F-7134DECC81BA}"/>
              </a:ext>
            </a:extLst>
          </p:cNvPr>
          <p:cNvSpPr/>
          <p:nvPr/>
        </p:nvSpPr>
        <p:spPr>
          <a:xfrm>
            <a:off x="1254318" y="2727906"/>
            <a:ext cx="231940" cy="2315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41256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15F38-4D1E-D278-DE7D-0403F738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In other news…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970E7-E278-49F9-3B85-619027FAD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New planning enforcement rules came into force in April; these include unlimited fines for those who don’t comply with enforcement notices, and a longer period in LPAs can take enforcement action against some unauthorised development – with the previous four-year limit now extended to 10 years.</a:t>
            </a:r>
          </a:p>
          <a:p>
            <a:endParaRPr lang="en-GB" dirty="0"/>
          </a:p>
          <a:p>
            <a:r>
              <a:rPr lang="en-GB" dirty="0"/>
              <a:t>Referendums relating to the adoption of the Ringwood and </a:t>
            </a:r>
            <a:r>
              <a:rPr lang="en-GB" dirty="0" err="1"/>
              <a:t>Wellow</a:t>
            </a:r>
            <a:r>
              <a:rPr lang="en-GB" dirty="0"/>
              <a:t> Neighbourhood Plans will be held respectively on 4 and 11 July 2024. </a:t>
            </a:r>
          </a:p>
          <a:p>
            <a:endParaRPr lang="en-GB" dirty="0"/>
          </a:p>
          <a:p>
            <a:r>
              <a:rPr lang="en-GB" dirty="0"/>
              <a:t>Green Halo Conference on 12 June 2024 </a:t>
            </a:r>
            <a:r>
              <a:rPr lang="en-GB" i="1" dirty="0"/>
              <a:t>“National Parks for Health: A Natural Health Service”</a:t>
            </a:r>
            <a:r>
              <a:rPr lang="en-GB" dirty="0"/>
              <a:t> (Beaulieu Inn Hotel, Beaulieu Road, Brockenhurst)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945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C9DDD-7EF9-7CA4-02CB-6D55EB673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2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 dirty="0"/>
              <a:t>National Park Update </a:t>
            </a:r>
            <a:endParaRPr lang="en-GB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AC84FD-B721-69A6-16E1-8005169D67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endParaRPr lang="en-US" sz="2000" dirty="0"/>
          </a:p>
          <a:p>
            <a:pPr algn="l"/>
            <a:r>
              <a:rPr lang="en-GB" sz="2000"/>
              <a:t>6 June 2024</a:t>
            </a:r>
            <a:endParaRPr lang="en-GB" sz="20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NFNP_MASTER_CMYK_V1">
            <a:extLst>
              <a:ext uri="{FF2B5EF4-FFF2-40B4-BE49-F238E27FC236}">
                <a16:creationId xmlns:a16="http://schemas.microsoft.com/office/drawing/2014/main" id="{2C3295A5-2103-4590-A7A1-3620CC2E8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11" b="-2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507531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E937AA9-ABBD-59FE-A315-C08C5E7AF1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GB" b="1" dirty="0"/>
              <a:t>Local Plan Review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6A931E6-1454-FBEB-D067-1EA5436B88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2BC15C8E-27E7-6B70-ED98-2C2ABDB3EC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3270" y="597372"/>
            <a:ext cx="4060054" cy="566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50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4955A9C-03B7-12C8-4B40-04CF4C581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Local Plan Review – partial or full review?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3CEB0B-CA83-0BAB-033B-D9CD81F00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Local plans should be reviewed to assess whether they need updating at least once every five years and should then be updated as necessary</a:t>
            </a:r>
          </a:p>
          <a:p>
            <a:endParaRPr lang="en-GB" dirty="0"/>
          </a:p>
          <a:p>
            <a:r>
              <a:rPr lang="en-GB" dirty="0">
                <a:cs typeface="Arial" panose="020B0604020202020204" pitchFamily="34" charset="0"/>
              </a:rPr>
              <a:t>NPA Members considered report AM 675/24 in March 2024 and resolved to commence a </a:t>
            </a:r>
            <a:r>
              <a:rPr lang="en-GB" b="1" dirty="0">
                <a:cs typeface="Arial" panose="020B0604020202020204" pitchFamily="34" charset="0"/>
              </a:rPr>
              <a:t>partial review </a:t>
            </a:r>
            <a:r>
              <a:rPr lang="en-GB" dirty="0">
                <a:cs typeface="Arial" panose="020B0604020202020204" pitchFamily="34" charset="0"/>
              </a:rPr>
              <a:t>of the Local Plan 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Key aspects of national policy, guidance and law relating to National Parks remain unaltered from the time the Plan was adopted. For example:</a:t>
            </a:r>
          </a:p>
          <a:p>
            <a:pPr marL="1071245" lvl="2" indent="-304800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4045" lvl="1" indent="-304800">
              <a:spcBef>
                <a:spcPts val="200"/>
              </a:spcBef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two statutory National Park purposes and related duty remain unaltered;</a:t>
            </a:r>
          </a:p>
          <a:p>
            <a:pPr marL="614045" lvl="1" indent="-304800">
              <a:spcBef>
                <a:spcPts val="200"/>
              </a:spcBef>
            </a:pPr>
            <a:r>
              <a:rPr lang="en-GB" dirty="0">
                <a:latin typeface="Arial"/>
                <a:cs typeface="Arial"/>
              </a:rPr>
              <a:t>key elements of the National Planning Policy Framework (NPPF) relating to National Parks are unchanged; and  </a:t>
            </a:r>
          </a:p>
          <a:p>
            <a:pPr marL="614045" lvl="1" indent="-304800">
              <a:spcBef>
                <a:spcPts val="200"/>
              </a:spcBef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legal protection afforded internationally designated sites remain in place.</a:t>
            </a:r>
            <a:endParaRPr lang="en-GB" dirty="0"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7882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5B999-CA6B-53CA-4B66-934CF92F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Context – ongoing planning reforms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911E1-2D78-4685-C439-B8D2B1417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sz="4000" dirty="0"/>
              <a:t>The Levelling Up &amp; Regeneration Act 2023 (LURA) proposes the abolition of Supplementary Planning Documents. A partial review of the Plan would enable relevant sections of existing SPDs to be incorporated into the revised plan.</a:t>
            </a:r>
          </a:p>
          <a:p>
            <a:endParaRPr lang="en-GB" sz="4000" dirty="0"/>
          </a:p>
          <a:p>
            <a:r>
              <a:rPr lang="en-GB" sz="4000" dirty="0"/>
              <a:t>The Government has published proposed reforms to the Plan-making system, with a mandatory 30-month period for production. Further details are awaited.  </a:t>
            </a:r>
          </a:p>
          <a:p>
            <a:endParaRPr lang="en-GB" sz="4000" dirty="0"/>
          </a:p>
          <a:p>
            <a:r>
              <a:rPr lang="en-GB" sz="4000" dirty="0"/>
              <a:t>LURA introduced a new category of planning policies - national development management policies (NDMPs) – these will carry the same weight as policies within local plans and in the case of a conflict  between the two, NDMPs will override local plans. Further detail is awaited on these policies, including the timetable for their implementation and the topics to be covered.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3881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66CA0-6D80-F178-07B3-22A94DBCC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Scope of the review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03B83-6E54-B792-B9BF-32D097A57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There have been some revisions to national policy and legislation relevant to our planning work that a partial Local Plan review provides the opportunity to address.</a:t>
            </a:r>
          </a:p>
          <a:p>
            <a:r>
              <a:rPr lang="en-GB" dirty="0"/>
              <a:t>For example, recent changes in national Permitted Development rights mean a review of some policies would be beneficial. </a:t>
            </a:r>
          </a:p>
          <a:p>
            <a:r>
              <a:rPr lang="en-GB" dirty="0"/>
              <a:t>A focused review of our local planning policies on sustainable construction, climate adaption and energy efficiency will enable us to consider the Climate Emergency. </a:t>
            </a:r>
          </a:p>
          <a:p>
            <a:r>
              <a:rPr lang="en-GB" dirty="0"/>
              <a:t>The preparation of Local Nature Recovery Strategies (Wiltshire and Hampshire) and the mandatory requirement for Biodiversity Net Gain are relevant. </a:t>
            </a:r>
          </a:p>
          <a:p>
            <a:r>
              <a:rPr lang="en-GB" dirty="0"/>
              <a:t>Updated evidence on housing needs arising within the National Park will be required and options considered for how to address this within a protected landscape.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9733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AA31C-C03C-4D5D-BC38-BE2C45889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Likely topics to be in scope of the review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09FC7-660F-E9D7-17B4-BB64C814B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800" b="0" dirty="0">
                <a:solidFill>
                  <a:schemeClr val="tx1"/>
                </a:solidFill>
              </a:rPr>
              <a:t>Improved energy efficiency and making use of small-scale renewable energy – this follows NPA declaration of the Nature &amp; Climate Emergency. </a:t>
            </a:r>
          </a:p>
          <a:p>
            <a:r>
              <a:rPr lang="en-GB" dirty="0"/>
              <a:t>The proposed abolition of SPDs may mean more detail on the mitigation schemes for the New Forest and Solent needs to be within the Plan.</a:t>
            </a:r>
          </a:p>
          <a:p>
            <a:r>
              <a:rPr lang="en-GB" dirty="0"/>
              <a:t>Consider the need for a local Design Code and the relationship with the existing Design Guide SPD.</a:t>
            </a:r>
          </a:p>
          <a:p>
            <a:r>
              <a:rPr lang="en-GB" dirty="0"/>
              <a:t>Future housing needs – will we be required to allocate any new sites?</a:t>
            </a:r>
          </a:p>
          <a:p>
            <a:r>
              <a:rPr lang="en-GB" dirty="0"/>
              <a:t>Detailed policies on replacement dwellings, extension and outbuildings. </a:t>
            </a:r>
          </a:p>
          <a:p>
            <a:r>
              <a:rPr lang="en-GB" dirty="0"/>
              <a:t>Protecting back up grazing land and support for </a:t>
            </a:r>
            <a:r>
              <a:rPr lang="en-GB" dirty="0" err="1"/>
              <a:t>commoning</a:t>
            </a:r>
            <a:r>
              <a:rPr lang="en-GB" dirty="0"/>
              <a:t>. </a:t>
            </a:r>
          </a:p>
          <a:p>
            <a:r>
              <a:rPr lang="en-GB" dirty="0"/>
              <a:t>Visitor accommodation – campsites and second homes.  </a:t>
            </a:r>
          </a:p>
          <a:p>
            <a:r>
              <a:rPr lang="en-GB" dirty="0"/>
              <a:t>Need to reflect emerging Local Transport Plans for Hampshire &amp; Wiltshire.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505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D4CD6-9EEA-7FD9-06F2-5CB425E42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Next steps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E50D7-A17D-92B3-A311-8388E56BF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Report to full Authority meeting on 15 July 2024 setting out a proposed timetable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2DE1C-CD70-C228-C342-5B8431F8D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64" y="2706384"/>
            <a:ext cx="8303472" cy="17862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A0914-18E4-EDC9-EB70-70A28EB4F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650" y="4492667"/>
            <a:ext cx="8279086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92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DE20F8-680B-1A42-32F9-439F31CFD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505950" cy="2387600"/>
          </a:xfrm>
        </p:spPr>
        <p:txBody>
          <a:bodyPr/>
          <a:lstStyle/>
          <a:p>
            <a:pPr algn="r"/>
            <a:r>
              <a:rPr lang="en-GB" b="1" dirty="0"/>
              <a:t>New PDRs for </a:t>
            </a:r>
            <a:br>
              <a:rPr lang="en-GB" b="1" dirty="0"/>
            </a:br>
            <a:r>
              <a:rPr lang="en-GB" b="1" dirty="0"/>
              <a:t>farm buildings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ACB8CC3-79BE-4E50-A5E1-9E5C973CB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19368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hlinkClick r:id="rId2"/>
              </a:rPr>
              <a:t>Changes to permitted development rights – Farming (blog.gov.uk)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C31FA0-96B9-B142-52FA-9160A1520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433511"/>
            <a:ext cx="5867400" cy="33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14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5E31-61CE-3489-F9D4-47542BD4B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New permitted development rights came into force on 12 May 2024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60607-DF69-6185-DE65-684E508E5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Followed an earlier Government consultation last year </a:t>
            </a:r>
          </a:p>
          <a:p>
            <a:r>
              <a:rPr lang="en-GB" dirty="0"/>
              <a:t>National Parks continue to be exempt from existing PDR that allows farm buildings to convert to housing</a:t>
            </a:r>
          </a:p>
          <a:p>
            <a:r>
              <a:rPr lang="en-GB" dirty="0"/>
              <a:t>But maximum size of new PDR farm buildings increased from 1,000 square metres to 1,500 square metres (on farms over 5 hectares)</a:t>
            </a:r>
          </a:p>
          <a:p>
            <a:r>
              <a:rPr lang="en-GB" dirty="0"/>
              <a:t>The amount of floorspace that can change from agricultural use to ‘flexible commercial use’ increased from 500 square metres to 1,000 square metres</a:t>
            </a:r>
          </a:p>
          <a:p>
            <a:r>
              <a:rPr lang="en-GB" dirty="0"/>
              <a:t>Wider range of ‘flexible commercial uses’ now permitted</a:t>
            </a:r>
          </a:p>
        </p:txBody>
      </p:sp>
    </p:spTree>
    <p:extLst>
      <p:ext uri="{BB962C8B-B14F-4D97-AF65-F5344CB8AC3E}">
        <p14:creationId xmlns:p14="http://schemas.microsoft.com/office/powerpoint/2010/main" val="1583881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d95eba7-0f94-4523-bd9e-8a418cf1dc7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C458D90CB9664BBB4E6C4E97CE21DF" ma:contentTypeVersion="18" ma:contentTypeDescription="Create a new document." ma:contentTypeScope="" ma:versionID="96418f586179f31e15c8288548d97a2b">
  <xsd:schema xmlns:xsd="http://www.w3.org/2001/XMLSchema" xmlns:xs="http://www.w3.org/2001/XMLSchema" xmlns:p="http://schemas.microsoft.com/office/2006/metadata/properties" xmlns:ns3="57a093f5-f933-4bb0-951d-5793186062b0" xmlns:ns4="cd95eba7-0f94-4523-bd9e-8a418cf1dc7c" targetNamespace="http://schemas.microsoft.com/office/2006/metadata/properties" ma:root="true" ma:fieldsID="3eef8859f1183e3c17c73d6631d9c211" ns3:_="" ns4:_="">
    <xsd:import namespace="57a093f5-f933-4bb0-951d-5793186062b0"/>
    <xsd:import namespace="cd95eba7-0f94-4523-bd9e-8a418cf1dc7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SearchPropertie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093f5-f933-4bb0-951d-5793186062b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eba7-0f94-4523-bd9e-8a418cf1dc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4A8C59-B5BC-425F-A1BC-9DA697F086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165BED-3747-48D1-AFBF-E213A7CA1649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elements/1.1/"/>
    <ds:schemaRef ds:uri="cd95eba7-0f94-4523-bd9e-8a418cf1dc7c"/>
    <ds:schemaRef ds:uri="http://purl.org/dc/dcmitype/"/>
    <ds:schemaRef ds:uri="http://schemas.openxmlformats.org/package/2006/metadata/core-properties"/>
    <ds:schemaRef ds:uri="57a093f5-f933-4bb0-951d-5793186062b0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3C73554-C581-46A4-9AD4-60E337FCD9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a093f5-f933-4bb0-951d-5793186062b0"/>
    <ds:schemaRef ds:uri="cd95eba7-0f94-4523-bd9e-8a418cf1dc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871</Words>
  <Application>Microsoft Office PowerPoint</Application>
  <PresentationFormat>Widescreen</PresentationFormat>
  <Paragraphs>79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Times New Roman</vt:lpstr>
      <vt:lpstr>Office Theme</vt:lpstr>
      <vt:lpstr>National Park Update </vt:lpstr>
      <vt:lpstr>Local Plan Review </vt:lpstr>
      <vt:lpstr>Local Plan Review – partial or full review?</vt:lpstr>
      <vt:lpstr>Context – ongoing planning reforms </vt:lpstr>
      <vt:lpstr>Scope of the review </vt:lpstr>
      <vt:lpstr>Likely topics to be in scope of the review </vt:lpstr>
      <vt:lpstr>Next steps </vt:lpstr>
      <vt:lpstr>New PDRs for  farm buildings </vt:lpstr>
      <vt:lpstr>New permitted development rights came into force on 12 May 2024 </vt:lpstr>
      <vt:lpstr>The Waterside – report commissioned by NPA</vt:lpstr>
      <vt:lpstr>Green Links</vt:lpstr>
      <vt:lpstr>Green Link 3: Dibden Bay to Beaulieu River</vt:lpstr>
      <vt:lpstr>In other news… </vt:lpstr>
      <vt:lpstr>National Park Update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Avery</dc:creator>
  <cp:lastModifiedBy>David Stone</cp:lastModifiedBy>
  <cp:revision>12</cp:revision>
  <cp:lastPrinted>2023-06-01T15:31:38Z</cp:lastPrinted>
  <dcterms:created xsi:type="dcterms:W3CDTF">2023-05-30T10:59:52Z</dcterms:created>
  <dcterms:modified xsi:type="dcterms:W3CDTF">2024-06-06T20:06:10Z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0x010100A6C458D90CB9664BBB4E6C4E97CE21DF</vt:lpwstr>
  </property>
</Properties>
</file>