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79" r:id="rId4"/>
    <p:sldId id="285" r:id="rId5"/>
    <p:sldId id="294" r:id="rId6"/>
    <p:sldId id="312" r:id="rId7"/>
    <p:sldId id="299" r:id="rId8"/>
    <p:sldId id="298" r:id="rId9"/>
    <p:sldId id="306" r:id="rId10"/>
    <p:sldId id="307" r:id="rId11"/>
    <p:sldId id="305" r:id="rId12"/>
    <p:sldId id="310" r:id="rId13"/>
    <p:sldId id="297" r:id="rId14"/>
    <p:sldId id="296" r:id="rId15"/>
    <p:sldId id="295" r:id="rId16"/>
    <p:sldId id="301" r:id="rId17"/>
    <p:sldId id="302" r:id="rId18"/>
    <p:sldId id="304" r:id="rId19"/>
    <p:sldId id="309" r:id="rId20"/>
    <p:sldId id="313" r:id="rId21"/>
    <p:sldId id="284" r:id="rId22"/>
  </p:sldIdLst>
  <p:sldSz cx="9144000" cy="6858000" type="screen4x3"/>
  <p:notesSz cx="9926638" cy="1435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7462" autoAdjust="0"/>
  </p:normalViewPr>
  <p:slideViewPr>
    <p:cSldViewPr>
      <p:cViewPr varScale="1">
        <p:scale>
          <a:sx n="87" d="100"/>
          <a:sy n="87" d="100"/>
        </p:scale>
        <p:origin x="-16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pPr>
              <a:defRPr/>
            </a:pPr>
            <a:fld id="{7AB779D7-492B-43C8-BC75-9A51DB8DDE4E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vert="horz" lIns="132762" tIns="66381" rIns="132762" bIns="663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pPr>
              <a:defRPr/>
            </a:pPr>
            <a:fld id="{34C14E24-9FAA-4CB3-AB6E-09DF89FB4E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1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5C389-B47B-45AC-9BE1-F3B6F893C0A6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3B7AD8-290D-437C-A0E4-A524841D8ED9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F3FA4-B88D-4878-889D-FEA908EDE6FC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None/>
            </a:pPr>
            <a:endParaRPr lang="en-GB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GB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2E1E0-7077-4290-885F-29BA6432FD34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4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spcBef>
                <a:spcPct val="0"/>
              </a:spcBef>
              <a:buFontTx/>
              <a:buNone/>
              <a:defRPr/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F43C7-F74B-4FCF-9941-1C6E1B1D2EB3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07521-5755-4E9E-AA37-3F7385EB5EB3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4F57-A99C-4C8D-83F2-BDE58D19E7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B5E9-409B-4318-891A-9C18481241AE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AED2-BEEA-4502-AFC6-1117A2E34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0B45-116B-4F5C-AFCC-BC7BB7611D34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436B-37EA-479F-A493-075DB4CCB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4E20-282B-4D20-8FC5-D198A82C2D60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4E56-8314-463B-9C27-FF18F4486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FB81-5BD7-4437-83D1-2B5E99079D70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42F0-39A5-45D0-AFEA-FF1C83D2B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903C-A6F6-4D40-B744-66A09F071C9C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9F95-C9A3-4967-9FC6-07987DB0C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4295-27F2-4D4A-A0F0-419FBA19367B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885A-10E7-40F9-9D0E-1C54FD658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0852-E34B-41F7-A5E2-58F63FF08B86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8307-64A3-4A8D-AF7D-60B1CC3F4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2C52-7E28-4669-BD55-30A925E1CCDB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570F-D5EC-44F8-93A7-BA65C5A52A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686B-1067-499A-894B-24DBFF668CC5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02D5-4272-49CC-B9CF-D1F6B652E9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330A-7F56-4C1A-A542-2E1C5AF03FEE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80B2-C577-446B-B8DA-25B4B6E99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5EE486-7F8E-4258-9B05-9FB64927A5A6}" type="datetimeFigureOut">
              <a:rPr lang="en-GB"/>
              <a:pPr>
                <a:defRPr/>
              </a:pPr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C54A8-1F90-4FCF-BF7C-CDC1B0029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gela.peters@nflandadvice.org.uk" TargetMode="External"/><Relationship Id="rId5" Type="http://schemas.openxmlformats.org/officeDocument/2006/relationships/hyperlink" Target="http://www.newforestnpa.gov.uk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6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smtClean="0"/>
              <a:t>Community Wildlife Plans Project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11760" y="2204864"/>
            <a:ext cx="6275040" cy="3921299"/>
          </a:xfrm>
        </p:spPr>
        <p:txBody>
          <a:bodyPr/>
          <a:lstStyle/>
          <a:p>
            <a:r>
              <a:rPr lang="en-GB" dirty="0" smtClean="0"/>
              <a:t>Group survey </a:t>
            </a:r>
            <a:r>
              <a:rPr lang="en-GB" dirty="0" err="1" smtClean="0"/>
              <a:t>pic</a:t>
            </a:r>
            <a:endParaRPr lang="en-GB" dirty="0"/>
          </a:p>
        </p:txBody>
      </p:sp>
      <p:pic>
        <p:nvPicPr>
          <p:cNvPr id="1026" name="Picture 2" descr="F:\NF CWP\project pics for talk and webpages\IMG_9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3610" y="1930709"/>
            <a:ext cx="6570390" cy="4927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Aquatic invertebrates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2" name="Picture 2" descr="D:\Invererbrate Training 03 May 13\S26600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26822"/>
            <a:ext cx="6708236" cy="503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Pond monitoring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2050" name="Picture 2" descr="F:\NF CWP\project pics for talk and webpages\IMG_9896_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16832"/>
            <a:ext cx="3705876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Mapping balsam on the </a:t>
            </a:r>
            <a:r>
              <a:rPr lang="en-GB" dirty="0" err="1" smtClean="0"/>
              <a:t>Blackwater</a:t>
            </a:r>
            <a:endParaRPr lang="en-GB" dirty="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3074" name="Picture 2" descr="F:\NF CWP\project pics for talk and webpages\IMG_984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98830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On-line wildlife mapping tool – ‘</a:t>
            </a:r>
            <a:r>
              <a:rPr lang="en-GB" dirty="0" err="1" smtClean="0"/>
              <a:t>LivingRecord</a:t>
            </a:r>
            <a:r>
              <a:rPr lang="en-GB" dirty="0" smtClean="0"/>
              <a:t>’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6315" y="2465512"/>
            <a:ext cx="66176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err="1" smtClean="0"/>
              <a:t>Bioblitzes</a:t>
            </a:r>
            <a:endParaRPr lang="en-GB" dirty="0" smtClean="0"/>
          </a:p>
        </p:txBody>
      </p:sp>
      <p:sp>
        <p:nvSpPr>
          <p:cNvPr id="5125" name="Content Placeholder 4"/>
          <p:cNvSpPr>
            <a:spLocks noGrp="1"/>
          </p:cNvSpPr>
          <p:nvPr>
            <p:ph idx="1"/>
          </p:nvPr>
        </p:nvSpPr>
        <p:spPr>
          <a:xfrm>
            <a:off x="2627784" y="1988840"/>
            <a:ext cx="6059487" cy="4536504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3075" name="Picture 3" descr="D:\BioBlitz Barton Common 08_06_13\S276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8233" y="1628800"/>
            <a:ext cx="6655767" cy="499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Becton Bunny</a:t>
            </a:r>
          </a:p>
        </p:txBody>
      </p:sp>
      <p:pic>
        <p:nvPicPr>
          <p:cNvPr id="36866" name="Picture 2" descr="E:\DCIM\103CANON\IMG_99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555775" y="1844824"/>
            <a:ext cx="6684235" cy="5013176"/>
          </a:xfrm>
          <a:prstGeom prst="rect">
            <a:avLst/>
          </a:prstGeom>
          <a:noFill/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12" name="Picture 2" descr="\\Sharepoint\Park Delivery\Comms\Photo Submissions for Authority Photo Library\by person - photographer\Angela Peters\New Milton\Longmeadow\Site visit 10oct12\IMG_8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3472" y="4297296"/>
            <a:ext cx="1920528" cy="2560704"/>
          </a:xfrm>
          <a:prstGeom prst="rect">
            <a:avLst/>
          </a:prstGeom>
          <a:noFill/>
        </p:spPr>
      </p:pic>
      <p:pic>
        <p:nvPicPr>
          <p:cNvPr id="36869" name="Picture 5" descr="E:\DCIM\103CANON\IMG_99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933056"/>
            <a:ext cx="3900323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Woodland management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2" descr="C:\Documents and Settings\angela.peters\Desktop\LM 24feb13\DSC_0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76118" y="2996952"/>
            <a:ext cx="6867882" cy="38610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Himalayan balsam pulling on the River </a:t>
            </a:r>
            <a:r>
              <a:rPr lang="en-GB" sz="4000" dirty="0" err="1" smtClean="0"/>
              <a:t>Blackwater</a:t>
            </a:r>
            <a:endParaRPr lang="en-GB" sz="4000" dirty="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4098" name="Picture 2" descr="F:\NF CWP\project pics for talk and webpages\IMG_96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3" y="1844824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Community Wildlife Plans - action now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67744" y="2420888"/>
            <a:ext cx="6419056" cy="3705275"/>
          </a:xfrm>
        </p:spPr>
        <p:txBody>
          <a:bodyPr/>
          <a:lstStyle/>
          <a:p>
            <a:r>
              <a:rPr lang="en-GB" sz="2800" dirty="0" smtClean="0"/>
              <a:t>Summarise wildlife data for each area</a:t>
            </a:r>
          </a:p>
          <a:p>
            <a:r>
              <a:rPr lang="en-GB" sz="2800" dirty="0" smtClean="0"/>
              <a:t>Summarise resources for community groups</a:t>
            </a:r>
          </a:p>
          <a:p>
            <a:pPr lvl="1"/>
            <a:r>
              <a:rPr lang="en-GB" sz="2400" dirty="0" smtClean="0"/>
              <a:t>Methods for surveys and local experts and organisations.</a:t>
            </a:r>
          </a:p>
          <a:p>
            <a:pPr lvl="1"/>
            <a:r>
              <a:rPr lang="en-GB" sz="2400" dirty="0" smtClean="0"/>
              <a:t>Source of funding that groups can look to fund projects</a:t>
            </a:r>
          </a:p>
          <a:p>
            <a:r>
              <a:rPr lang="en-GB" sz="2800" dirty="0" smtClean="0"/>
              <a:t>Management plans for their local areas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1" y="-1"/>
            <a:ext cx="9144000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Community Wildlife Plans – challenges, opportunities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576063"/>
          </a:xfrm>
        </p:spPr>
        <p:txBody>
          <a:bodyPr/>
          <a:lstStyle/>
          <a:p>
            <a:r>
              <a:rPr lang="en-GB" dirty="0" smtClean="0"/>
              <a:t>3 key challenges	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3705275"/>
          </a:xfrm>
        </p:spPr>
        <p:txBody>
          <a:bodyPr/>
          <a:lstStyle/>
          <a:p>
            <a:r>
              <a:rPr lang="en-GB" dirty="0" smtClean="0"/>
              <a:t>Timescale </a:t>
            </a:r>
          </a:p>
          <a:p>
            <a:r>
              <a:rPr lang="en-GB" dirty="0" smtClean="0"/>
              <a:t>Project slow to start in some areas</a:t>
            </a:r>
          </a:p>
          <a:p>
            <a:r>
              <a:rPr lang="en-GB" dirty="0" smtClean="0"/>
              <a:t>Well-loved and well-used public sites, can take time to agree on a </a:t>
            </a:r>
            <a:r>
              <a:rPr lang="en-GB" smtClean="0"/>
              <a:t>way forward</a:t>
            </a:r>
            <a:endParaRPr lang="en-GB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576063"/>
          </a:xfrm>
        </p:spPr>
        <p:txBody>
          <a:bodyPr/>
          <a:lstStyle/>
          <a:p>
            <a:r>
              <a:rPr lang="en-GB" dirty="0" smtClean="0"/>
              <a:t>3 key opportunities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/>
          <a:p>
            <a:r>
              <a:rPr lang="en-GB" sz="2000" dirty="0" smtClean="0"/>
              <a:t>Overall an excellent level of interest in the communities worked in, and positive feedback</a:t>
            </a:r>
          </a:p>
          <a:p>
            <a:r>
              <a:rPr lang="en-GB" sz="2000" dirty="0" smtClean="0"/>
              <a:t>Big resource of hidden skills out there, can be put to good use with benefits all round</a:t>
            </a:r>
          </a:p>
          <a:p>
            <a:r>
              <a:rPr lang="en-GB" sz="2000" dirty="0" smtClean="0"/>
              <a:t>Connecting habitats and improving habitat quality – a lot of opportunities that could be worked on with the communities at the heart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Content Placeholder 4"/>
          <p:cNvSpPr>
            <a:spLocks noGrp="1"/>
          </p:cNvSpPr>
          <p:nvPr>
            <p:ph idx="1"/>
          </p:nvPr>
        </p:nvSpPr>
        <p:spPr>
          <a:xfrm>
            <a:off x="3203575" y="2133600"/>
            <a:ext cx="3611563" cy="2403475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3077" name="Title 6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smtClean="0"/>
              <a:t>Community Wildlife Plans Project funders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060575"/>
            <a:ext cx="44640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2555875" y="5445125"/>
            <a:ext cx="3095625" cy="708025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pic>
        <p:nvPicPr>
          <p:cNvPr id="3080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23415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1" y="-1"/>
            <a:ext cx="9144000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Community Wildlife Plans –and the future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91264" cy="720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8219256" cy="3705275"/>
          </a:xfrm>
        </p:spPr>
        <p:txBody>
          <a:bodyPr/>
          <a:lstStyle/>
          <a:p>
            <a:r>
              <a:rPr lang="en-GB" dirty="0" smtClean="0"/>
              <a:t>We want to continue this work and build on the success</a:t>
            </a:r>
          </a:p>
          <a:p>
            <a:r>
              <a:rPr lang="en-GB" dirty="0" smtClean="0"/>
              <a:t>Funding</a:t>
            </a:r>
          </a:p>
          <a:p>
            <a:pPr lvl="1"/>
            <a:r>
              <a:rPr lang="en-GB" dirty="0" smtClean="0"/>
              <a:t>NF Land Advice Service can fund some of this work until march 2013.</a:t>
            </a:r>
          </a:p>
          <a:p>
            <a:pPr lvl="1"/>
            <a:r>
              <a:rPr lang="en-GB" dirty="0" smtClean="0"/>
              <a:t>NF NPA Corporate funding officer is seeking future funding for this project. </a:t>
            </a:r>
          </a:p>
          <a:p>
            <a:pPr lvl="1"/>
            <a:r>
              <a:rPr lang="en-GB" dirty="0" smtClean="0"/>
              <a:t>Other sources – let me know!</a:t>
            </a:r>
          </a:p>
          <a:p>
            <a:r>
              <a:rPr lang="en-GB" dirty="0" smtClean="0"/>
              <a:t>Do register your interest with me if you think this is something your community might want to get involved in. Am happy to discuss opportunities!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5760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have some funds to continue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smtClean="0"/>
              <a:t>Thank you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12295" name="Content Placeholder 8"/>
          <p:cNvSpPr>
            <a:spLocks noGrp="1"/>
          </p:cNvSpPr>
          <p:nvPr>
            <p:ph idx="1"/>
          </p:nvPr>
        </p:nvSpPr>
        <p:spPr>
          <a:xfrm>
            <a:off x="2051050" y="2276475"/>
            <a:ext cx="7092950" cy="38496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dirty="0" smtClean="0"/>
          </a:p>
          <a:p>
            <a:r>
              <a:rPr lang="en-GB" dirty="0" smtClean="0">
                <a:hlinkClick r:id="rId5"/>
              </a:rPr>
              <a:t>http://www.newforestnpa.gov.uk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Angela.peters@nflandadvice.org.uk</a:t>
            </a:r>
            <a:endParaRPr lang="en-GB" dirty="0" smtClean="0"/>
          </a:p>
          <a:p>
            <a:r>
              <a:rPr lang="en-GB" dirty="0" smtClean="0"/>
              <a:t>01590 646654</a:t>
            </a:r>
          </a:p>
          <a:p>
            <a:r>
              <a:rPr lang="en-GB" dirty="0" smtClean="0"/>
              <a:t>07880 197351</a:t>
            </a:r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6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smtClean="0"/>
              <a:t>Community Wildlife Plans Project areas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pic>
        <p:nvPicPr>
          <p:cNvPr id="41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55875" y="1844675"/>
            <a:ext cx="6032500" cy="5013325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smtClean="0"/>
              <a:t>Project Targets</a:t>
            </a:r>
          </a:p>
        </p:txBody>
      </p:sp>
      <p:sp>
        <p:nvSpPr>
          <p:cNvPr id="5125" name="Content Placeholder 4"/>
          <p:cNvSpPr>
            <a:spLocks noGrp="1"/>
          </p:cNvSpPr>
          <p:nvPr>
            <p:ph idx="1"/>
          </p:nvPr>
        </p:nvSpPr>
        <p:spPr>
          <a:xfrm>
            <a:off x="2627784" y="1988840"/>
            <a:ext cx="6059487" cy="4536504"/>
          </a:xfrm>
        </p:spPr>
        <p:txBody>
          <a:bodyPr/>
          <a:lstStyle/>
          <a:p>
            <a:pPr eaLnBrk="1" hangingPunct="1"/>
            <a:r>
              <a:rPr lang="en-GB" sz="2000" dirty="0" smtClean="0"/>
              <a:t>Galvanise local interest</a:t>
            </a:r>
          </a:p>
          <a:p>
            <a:pPr eaLnBrk="1" hangingPunct="1"/>
            <a:r>
              <a:rPr lang="en-GB" sz="2000" dirty="0" smtClean="0"/>
              <a:t>Look at existing data and local resource</a:t>
            </a:r>
          </a:p>
          <a:p>
            <a:pPr eaLnBrk="1" hangingPunct="1"/>
            <a:r>
              <a:rPr lang="en-GB" sz="2000" dirty="0" smtClean="0"/>
              <a:t>Deliver relevant training</a:t>
            </a:r>
          </a:p>
          <a:p>
            <a:pPr eaLnBrk="1" hangingPunct="1"/>
            <a:r>
              <a:rPr lang="en-GB" sz="2000" dirty="0" smtClean="0"/>
              <a:t>Organise and deliver </a:t>
            </a:r>
            <a:r>
              <a:rPr lang="en-GB" sz="2000" dirty="0" err="1" smtClean="0"/>
              <a:t>Bioblitzes</a:t>
            </a:r>
            <a:endParaRPr lang="en-GB" sz="2000" dirty="0" smtClean="0"/>
          </a:p>
          <a:p>
            <a:pPr eaLnBrk="1" hangingPunct="1"/>
            <a:r>
              <a:rPr lang="en-GB" sz="2000" dirty="0" smtClean="0"/>
              <a:t>Support volunteer involvement in the project</a:t>
            </a:r>
          </a:p>
          <a:p>
            <a:pPr eaLnBrk="1" hangingPunct="1"/>
            <a:r>
              <a:rPr lang="en-GB" sz="2000" dirty="0" smtClean="0"/>
              <a:t>Deliver some practical environmental on the ground benefits</a:t>
            </a:r>
          </a:p>
          <a:p>
            <a:pPr eaLnBrk="1" hangingPunct="1"/>
            <a:r>
              <a:rPr lang="en-GB" sz="2000" dirty="0" smtClean="0"/>
              <a:t>Develop a mapping tool for communities to map wildlife and habitats in their local areas.</a:t>
            </a:r>
          </a:p>
          <a:p>
            <a:pPr eaLnBrk="1" hangingPunct="1"/>
            <a:r>
              <a:rPr lang="en-GB" sz="2000" dirty="0" smtClean="0"/>
              <a:t>Collate survey data and resources and work up ‘Community Wildlife Plans’ for each community.</a:t>
            </a:r>
          </a:p>
          <a:p>
            <a:pPr eaLnBrk="1" hangingPunct="1"/>
            <a:r>
              <a:rPr lang="en-GB" sz="2000" dirty="0" smtClean="0"/>
              <a:t>Ensure mechanisms in place to ensure these communities can continue this work into the future.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Deliver relevant training</a:t>
            </a:r>
          </a:p>
        </p:txBody>
      </p:sp>
      <p:sp>
        <p:nvSpPr>
          <p:cNvPr id="5125" name="Content Placeholder 4"/>
          <p:cNvSpPr>
            <a:spLocks noGrp="1"/>
          </p:cNvSpPr>
          <p:nvPr>
            <p:ph idx="1"/>
          </p:nvPr>
        </p:nvSpPr>
        <p:spPr>
          <a:xfrm>
            <a:off x="2627784" y="1988840"/>
            <a:ext cx="6059487" cy="4536504"/>
          </a:xfrm>
        </p:spPr>
        <p:txBody>
          <a:bodyPr/>
          <a:lstStyle/>
          <a:p>
            <a:pPr eaLnBrk="1" hangingPunct="1"/>
            <a:r>
              <a:rPr lang="en-GB" sz="2800" dirty="0" smtClean="0"/>
              <a:t>Determine what the communities want and need</a:t>
            </a:r>
          </a:p>
          <a:p>
            <a:pPr eaLnBrk="1" hangingPunct="1"/>
            <a:r>
              <a:rPr lang="en-GB" sz="2800" dirty="0" smtClean="0"/>
              <a:t>Organise training sessions, venues, experts, resources, publicity</a:t>
            </a:r>
          </a:p>
          <a:p>
            <a:pPr eaLnBrk="1" hangingPunct="1"/>
            <a:r>
              <a:rPr lang="en-GB" sz="2800" dirty="0" smtClean="0"/>
              <a:t>Deliver training </a:t>
            </a:r>
          </a:p>
          <a:p>
            <a:pPr eaLnBrk="1" hangingPunct="1"/>
            <a:r>
              <a:rPr lang="en-GB" sz="2800" dirty="0" smtClean="0"/>
              <a:t>Follow up: Support community groups/individuals delivering surveys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project in numbers...</a:t>
            </a:r>
          </a:p>
        </p:txBody>
      </p:sp>
      <p:sp>
        <p:nvSpPr>
          <p:cNvPr id="5125" name="Content Placeholder 4"/>
          <p:cNvSpPr>
            <a:spLocks noGrp="1"/>
          </p:cNvSpPr>
          <p:nvPr>
            <p:ph idx="1"/>
          </p:nvPr>
        </p:nvSpPr>
        <p:spPr>
          <a:xfrm>
            <a:off x="2627784" y="1988840"/>
            <a:ext cx="6059487" cy="4536504"/>
          </a:xfrm>
        </p:spPr>
        <p:txBody>
          <a:bodyPr/>
          <a:lstStyle/>
          <a:p>
            <a:pPr eaLnBrk="1" hangingPunct="1"/>
            <a:r>
              <a:rPr lang="en-GB" sz="2800" dirty="0" smtClean="0"/>
              <a:t>4 practical events</a:t>
            </a:r>
          </a:p>
          <a:p>
            <a:pPr eaLnBrk="1" hangingPunct="1"/>
            <a:r>
              <a:rPr lang="en-GB" sz="2800" dirty="0" smtClean="0"/>
              <a:t>6 talks at Council meetings or to community groups</a:t>
            </a:r>
          </a:p>
          <a:p>
            <a:pPr eaLnBrk="1" hangingPunct="1"/>
            <a:r>
              <a:rPr lang="en-GB" sz="2800" dirty="0" smtClean="0"/>
              <a:t>13 workshops and training sessions</a:t>
            </a:r>
          </a:p>
          <a:p>
            <a:pPr eaLnBrk="1" hangingPunct="1"/>
            <a:r>
              <a:rPr lang="en-GB" sz="2800" dirty="0" smtClean="0"/>
              <a:t>2 x 24 hour </a:t>
            </a:r>
            <a:r>
              <a:rPr lang="en-GB" sz="2800" dirty="0" err="1" smtClean="0"/>
              <a:t>Bioblitzes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1 display at a public event</a:t>
            </a:r>
          </a:p>
          <a:p>
            <a:pPr eaLnBrk="1" hangingPunct="1"/>
            <a:r>
              <a:rPr lang="en-GB" sz="2800" dirty="0" smtClean="0"/>
              <a:t>Total number of attendances to the above is just over 600, but about 200 individuals involved. 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Catchment project – Becton Bunny</a:t>
            </a:r>
          </a:p>
        </p:txBody>
      </p:sp>
      <p:pic>
        <p:nvPicPr>
          <p:cNvPr id="39938" name="Picture 2" descr="F:\NF CWP\Becton water quality training\DSC_02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6912769" cy="3888432"/>
          </a:xfrm>
          <a:prstGeom prst="rect">
            <a:avLst/>
          </a:prstGeom>
          <a:noFill/>
        </p:spPr>
      </p:pic>
      <p:pic>
        <p:nvPicPr>
          <p:cNvPr id="10" name="Picture 2" descr="F:\NF CWP\Becton water quality training\DSC_0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304256" cy="40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Surveying hedgerows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195736" y="2132856"/>
            <a:ext cx="6491064" cy="3993307"/>
          </a:xfrm>
        </p:spPr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1026" name="Picture 2" descr="D:\Hedgerow Training Sandy Balls 21_05_2013\S273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5" y="1844824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 flipV="1">
            <a:off x="2555875" y="0"/>
            <a:ext cx="6588125" cy="1844675"/>
          </a:xfrm>
          <a:prstGeom prst="rect">
            <a:avLst/>
          </a:prstGeom>
          <a:solidFill>
            <a:srgbClr val="76933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17" descr="RGB gradu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79413"/>
            <a:ext cx="12255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3"/>
          <p:cNvSpPr>
            <a:spLocks noGrp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Veteran tree surveys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20050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4005263"/>
            <a:ext cx="1979613" cy="1016000"/>
          </a:xfrm>
          <a:prstGeom prst="rect">
            <a:avLst/>
          </a:prstGeom>
          <a:solidFill>
            <a:srgbClr val="92D050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/>
              <a:t>New Forest Land Advice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73688"/>
            <a:ext cx="1979613" cy="922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Community Wildlife Plans Project</a:t>
            </a:r>
          </a:p>
        </p:txBody>
      </p:sp>
      <p:pic>
        <p:nvPicPr>
          <p:cNvPr id="2051" name="Picture 3" descr="D:\Hedgerow Training Sandy Balls 21_05_2013\S273004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772816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2107</TotalTime>
  <Words>627</Words>
  <Application>Microsoft Office PowerPoint</Application>
  <PresentationFormat>On-screen Show (4:3)</PresentationFormat>
  <Paragraphs>128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</vt:lpstr>
      <vt:lpstr>Community Wildlife Plans Project</vt:lpstr>
      <vt:lpstr>Community Wildlife Plans Project funders</vt:lpstr>
      <vt:lpstr>Community Wildlife Plans Project areas</vt:lpstr>
      <vt:lpstr>Project Targets</vt:lpstr>
      <vt:lpstr>Deliver relevant training</vt:lpstr>
      <vt:lpstr>The project in numbers...</vt:lpstr>
      <vt:lpstr>Catchment project – Becton Bunny</vt:lpstr>
      <vt:lpstr>Surveying hedgerows</vt:lpstr>
      <vt:lpstr>Veteran tree surveys</vt:lpstr>
      <vt:lpstr>Aquatic invertebrates</vt:lpstr>
      <vt:lpstr>Pond monitoring</vt:lpstr>
      <vt:lpstr>Mapping balsam on the Blackwater</vt:lpstr>
      <vt:lpstr>On-line wildlife mapping tool – ‘LivingRecord’</vt:lpstr>
      <vt:lpstr>Bioblitzes</vt:lpstr>
      <vt:lpstr>Becton Bunny</vt:lpstr>
      <vt:lpstr>Woodland management</vt:lpstr>
      <vt:lpstr>Himalayan balsam pulling on the River Blackwater</vt:lpstr>
      <vt:lpstr>Community Wildlife Plans - action now</vt:lpstr>
      <vt:lpstr>Community Wildlife Plans – challenges, opportunities</vt:lpstr>
      <vt:lpstr>Community Wildlife Plans –and the future</vt:lpstr>
      <vt:lpstr>Thank you</vt:lpstr>
    </vt:vector>
  </TitlesOfParts>
  <Company>New Forest National Park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Page</dc:creator>
  <cp:lastModifiedBy>Vicki Gibbon</cp:lastModifiedBy>
  <cp:revision>259</cp:revision>
  <dcterms:created xsi:type="dcterms:W3CDTF">2013-01-07T15:46:49Z</dcterms:created>
  <dcterms:modified xsi:type="dcterms:W3CDTF">2013-07-11T09:39:56Z</dcterms:modified>
</cp:coreProperties>
</file>