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91" r:id="rId2"/>
    <p:sldId id="270" r:id="rId3"/>
    <p:sldId id="258" r:id="rId4"/>
    <p:sldId id="259" r:id="rId5"/>
    <p:sldId id="279" r:id="rId6"/>
    <p:sldId id="260" r:id="rId7"/>
    <p:sldId id="289" r:id="rId8"/>
    <p:sldId id="288" r:id="rId9"/>
    <p:sldId id="277" r:id="rId10"/>
    <p:sldId id="262" r:id="rId11"/>
    <p:sldId id="284" r:id="rId12"/>
    <p:sldId id="272" r:id="rId13"/>
    <p:sldId id="293" r:id="rId14"/>
    <p:sldId id="292" r:id="rId15"/>
    <p:sldId id="263" r:id="rId16"/>
    <p:sldId id="264" r:id="rId17"/>
    <p:sldId id="296" r:id="rId18"/>
    <p:sldId id="294" r:id="rId19"/>
    <p:sldId id="295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49" d="100"/>
          <a:sy n="49" d="100"/>
        </p:scale>
        <p:origin x="132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475D1-E65E-472C-9263-04167D166460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AE775-2AA2-42B1-B4B0-C010FCFCF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14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5B5BC-066A-41BA-B685-6085DE91754F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3CD-CCA4-43FD-825B-A5DA86E24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2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FD3CD-CCA4-43FD-825B-A5DA86E24C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88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Crown immunity subject to undertaking a formal consultation with the Local Planning Authority under the provisions of Circular 18/84.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FD3CD-CCA4-43FD-825B-A5DA86E24C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883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Undertaken alongside the Local Plan consultation.  Aims to identify land that is available for housing; employment and gypsy/traveller use 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FD3CD-CCA4-43FD-825B-A5DA86E24C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134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section of the Local Plan works well and largely conforms to national policy. A few minor amendments are proposed.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FD3CD-CCA4-43FD-825B-A5DA86E24C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884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operational crown land for operational purposes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FD3CD-CCA4-43FD-825B-A5DA86E24CA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814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FD3CD-CCA4-43FD-825B-A5DA86E24CA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884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have all been reported to PDCC as NPA a member of HLS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FD3CD-CCA4-43FD-825B-A5DA86E24CA3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07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Crown immunity subject to undertaking a formal consultation with the Local Planning Authority under the provisions of Circular 18/84.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FD3CD-CCA4-43FD-825B-A5DA86E24CA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88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79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39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46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8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07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8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4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8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9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8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08896-3AF8-470A-AD32-1186F40B4CB1}" type="datetimeFigureOut">
              <a:rPr lang="en-GB" smtClean="0"/>
              <a:t>01/09/2016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2C29F-7B8F-4A1A-B822-F52EE2EFD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61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New Forest National Park</a:t>
            </a:r>
            <a:b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GB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Local Plan Review</a:t>
            </a:r>
            <a:endParaRPr lang="en-GB" sz="4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73" y="1412775"/>
            <a:ext cx="9167673" cy="608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513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br>
              <a:rPr lang="en-GB" b="1" dirty="0">
                <a:solidFill>
                  <a:prstClr val="white"/>
                </a:solidFill>
              </a:rPr>
            </a:br>
            <a:r>
              <a:rPr lang="en-GB" b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The built &amp; historic environment</a:t>
            </a:r>
            <a:br>
              <a:rPr lang="en-GB" b="1" dirty="0">
                <a:solidFill>
                  <a:prstClr val="white"/>
                </a:solidFill>
                <a:latin typeface="Arial Rounded MT Bold" panose="020F0704030504030204" pitchFamily="34" charset="0"/>
              </a:rPr>
            </a:br>
            <a:endParaRPr lang="en-GB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GB" sz="2400" dirty="0">
                <a:latin typeface="Arial Rounded MT Bold" panose="020F0704030504030204" pitchFamily="34" charset="0"/>
                <a:ea typeface="Calibri"/>
                <a:cs typeface="Times New Roman"/>
              </a:rPr>
              <a:t>Requires an update following changes to national planning policy since 2010 </a:t>
            </a:r>
          </a:p>
          <a:p>
            <a:pPr>
              <a:spcAft>
                <a:spcPts val="1800"/>
              </a:spcAft>
            </a:pPr>
            <a:r>
              <a:rPr lang="en-GB" sz="2400" dirty="0">
                <a:latin typeface="Arial Rounded MT Bold" panose="020F0704030504030204" pitchFamily="34" charset="0"/>
                <a:ea typeface="Calibri"/>
                <a:cs typeface="Times New Roman"/>
              </a:rPr>
              <a:t>Heritage assets – national policy is clear that Local Plans should set out policies for the range of ‘heritage assets’ (e.g. Conservation Areas, Listed Buildings)</a:t>
            </a:r>
          </a:p>
          <a:p>
            <a:pPr>
              <a:spcAft>
                <a:spcPts val="1800"/>
              </a:spcAft>
            </a:pPr>
            <a:r>
              <a:rPr lang="en-GB" sz="2400" dirty="0">
                <a:latin typeface="Arial Rounded MT Bold" panose="020F0704030504030204" pitchFamily="34" charset="0"/>
                <a:ea typeface="Calibri"/>
                <a:cs typeface="Times New Roman"/>
              </a:rPr>
              <a:t>Local distinctiveness &amp; design – these policies are now supported by the Design Guide SPD  and VDSs. </a:t>
            </a:r>
          </a:p>
          <a:p>
            <a:pPr>
              <a:spcAft>
                <a:spcPts val="1800"/>
              </a:spcAft>
            </a:pPr>
            <a:r>
              <a:rPr lang="en-GB" sz="2400" dirty="0">
                <a:latin typeface="Arial Rounded MT Bold" panose="020F0704030504030204" pitchFamily="34" charset="0"/>
                <a:ea typeface="Calibri"/>
                <a:cs typeface="Times New Roman"/>
              </a:rPr>
              <a:t>New reference to the importance and contribution of the Forest verges and the need to protect them from encroachment</a:t>
            </a:r>
            <a:endParaRPr lang="en-GB" sz="2400" i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6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Vibrant communities </a:t>
            </a:r>
            <a:endParaRPr lang="en-GB" sz="4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spcAft>
                <a:spcPts val="1800"/>
              </a:spcAft>
            </a:pPr>
            <a:r>
              <a:rPr lang="en-GB" sz="2800" dirty="0">
                <a:latin typeface="Arial Rounded MT Bold" panose="020F0704030504030204" pitchFamily="34" charset="0"/>
                <a:ea typeface="Calibri"/>
                <a:cs typeface="Times New Roman"/>
              </a:rPr>
              <a:t>Changes required to reflect the Government’s requirement to meet “objectively assessed housing needs” (OAN) where possible </a:t>
            </a:r>
          </a:p>
          <a:p>
            <a:pPr lvl="0">
              <a:spcAft>
                <a:spcPts val="1800"/>
              </a:spcAft>
            </a:pPr>
            <a:r>
              <a:rPr lang="en-GB" sz="2800" dirty="0">
                <a:latin typeface="Arial Rounded MT Bold" panose="020F0704030504030204" pitchFamily="34" charset="0"/>
                <a:ea typeface="Calibri"/>
                <a:cs typeface="Times New Roman"/>
              </a:rPr>
              <a:t>For the National Park, the OAN is 140 – 164 dwellings per year </a:t>
            </a:r>
          </a:p>
          <a:p>
            <a:pPr lvl="0">
              <a:spcAft>
                <a:spcPts val="1800"/>
              </a:spcAft>
            </a:pPr>
            <a:r>
              <a:rPr lang="en-GB" sz="2800" dirty="0">
                <a:latin typeface="Arial Rounded MT Bold" panose="020F0704030504030204" pitchFamily="34" charset="0"/>
                <a:ea typeface="Calibri"/>
                <a:cs typeface="Times New Roman"/>
              </a:rPr>
              <a:t>Existing plan provides for 11 dwellings per year (housing completions averaging 20 dwellings per year)</a:t>
            </a:r>
          </a:p>
          <a:p>
            <a:pPr lvl="0">
              <a:spcAft>
                <a:spcPts val="1800"/>
              </a:spcAft>
            </a:pPr>
            <a:endParaRPr lang="en-GB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3526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Vibrant communities </a:t>
            </a:r>
            <a:endParaRPr lang="en-GB" sz="4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1800"/>
              </a:spcAft>
            </a:pP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</a:rPr>
              <a:t>Draft plan looking to deliver 700 new dwellings over plan period (35 per year)</a:t>
            </a:r>
          </a:p>
          <a:p>
            <a:pPr>
              <a:spcAft>
                <a:spcPts val="1800"/>
              </a:spcAft>
            </a:pP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</a:rPr>
              <a:t>Retain the existing settlement hierarchy of the four defined villages of Ashurst, Brockenhurst, Lyndhurst &amp; Sway</a:t>
            </a:r>
          </a:p>
          <a:p>
            <a:pPr>
              <a:spcAft>
                <a:spcPts val="1800"/>
              </a:spcAft>
            </a:pPr>
            <a:r>
              <a:rPr lang="en-GB" dirty="0">
                <a:latin typeface="Arial Rounded MT Bold" panose="020F0704030504030204" pitchFamily="34" charset="0"/>
                <a:ea typeface="Calibri"/>
                <a:cs typeface="Times New Roman"/>
              </a:rPr>
              <a:t>New policy areas include: </a:t>
            </a:r>
          </a:p>
          <a:p>
            <a:pPr marL="972000" lvl="0" indent="-514350">
              <a:spcAft>
                <a:spcPts val="600"/>
              </a:spcAft>
              <a:buAutoNum type="romanLcParenBoth"/>
            </a:pPr>
            <a:r>
              <a:rPr lang="en-GB" dirty="0">
                <a:latin typeface="Arial Rounded MT Bold" panose="020F0704030504030204" pitchFamily="34" charset="0"/>
                <a:ea typeface="Calibri"/>
                <a:cs typeface="Times New Roman"/>
              </a:rPr>
              <a:t>site specific housing allocations (220 dwellings)</a:t>
            </a:r>
          </a:p>
          <a:p>
            <a:pPr marL="972000" lvl="0" indent="-514350">
              <a:spcAft>
                <a:spcPts val="600"/>
              </a:spcAft>
              <a:buAutoNum type="romanLcParenBoth"/>
            </a:pPr>
            <a:r>
              <a:rPr lang="en-GB" dirty="0">
                <a:latin typeface="Arial Rounded MT Bold" panose="020F0704030504030204" pitchFamily="34" charset="0"/>
                <a:ea typeface="Calibri"/>
                <a:cs typeface="Times New Roman"/>
              </a:rPr>
              <a:t>limiting the size of new housing (100m</a:t>
            </a:r>
            <a:r>
              <a:rPr lang="en-GB" baseline="30000" dirty="0">
                <a:latin typeface="Arial Rounded MT Bold" panose="020F0704030504030204" pitchFamily="34" charset="0"/>
                <a:ea typeface="Calibri"/>
                <a:cs typeface="Times New Roman"/>
              </a:rPr>
              <a:t>2</a:t>
            </a:r>
            <a:r>
              <a:rPr lang="en-GB" dirty="0">
                <a:latin typeface="Arial Rounded MT Bold" panose="020F0704030504030204" pitchFamily="34" charset="0"/>
                <a:ea typeface="Calibri"/>
                <a:cs typeface="Times New Roman"/>
              </a:rPr>
              <a:t>);  </a:t>
            </a:r>
          </a:p>
          <a:p>
            <a:pPr marL="972000" lvl="0" indent="-514350">
              <a:spcAft>
                <a:spcPts val="600"/>
              </a:spcAft>
              <a:buAutoNum type="romanLcParenBoth"/>
            </a:pPr>
            <a:r>
              <a:rPr lang="en-GB" dirty="0">
                <a:latin typeface="Arial Rounded MT Bold" panose="020F0704030504030204" pitchFamily="34" charset="0"/>
                <a:ea typeface="Calibri"/>
                <a:cs typeface="Times New Roman"/>
              </a:rPr>
              <a:t>stand alone policy on commoners dwellings; and </a:t>
            </a:r>
          </a:p>
          <a:p>
            <a:pPr marL="972000" lvl="0" indent="-514350">
              <a:spcAft>
                <a:spcPts val="1800"/>
              </a:spcAft>
              <a:buAutoNum type="romanLcParenBoth"/>
            </a:pPr>
            <a:r>
              <a:rPr lang="en-GB" dirty="0">
                <a:latin typeface="Arial Rounded MT Bold" panose="020F0704030504030204" pitchFamily="34" charset="0"/>
                <a:ea typeface="Calibri"/>
                <a:cs typeface="Times New Roman"/>
              </a:rPr>
              <a:t>new policy for Estate workers housing. </a:t>
            </a:r>
          </a:p>
        </p:txBody>
      </p:sp>
    </p:spTree>
    <p:extLst>
      <p:ext uri="{BB962C8B-B14F-4D97-AF65-F5344CB8AC3E}">
        <p14:creationId xmlns:p14="http://schemas.microsoft.com/office/powerpoint/2010/main" val="2212245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000" b="1" dirty="0">
                <a:latin typeface="Arial Rounded MT Bold" panose="020F0704030504030204" pitchFamily="34" charset="0"/>
              </a:rPr>
              <a:t>Estate workers’ housing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525963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800"/>
              </a:spcAft>
            </a:pP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</a:rPr>
              <a:t>Need to be part of an Authority endorsed Estate Plan delivering multiple benefits </a:t>
            </a:r>
          </a:p>
          <a:p>
            <a:pPr>
              <a:spcAft>
                <a:spcPts val="1800"/>
              </a:spcAft>
            </a:pP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</a:rPr>
              <a:t>Subject to size restriction and occupancy condition</a:t>
            </a:r>
          </a:p>
          <a:p>
            <a:pPr>
              <a:spcAft>
                <a:spcPts val="1800"/>
              </a:spcAft>
            </a:pP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</a:rPr>
              <a:t>Tenure will be private rented accommodation</a:t>
            </a:r>
          </a:p>
          <a:p>
            <a:pPr>
              <a:spcAft>
                <a:spcPts val="1800"/>
              </a:spcAft>
            </a:pP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</a:rPr>
              <a:t>Re-use of redundant buildings encouraged over new build</a:t>
            </a:r>
          </a:p>
          <a:p>
            <a:pPr>
              <a:spcAft>
                <a:spcPts val="1800"/>
              </a:spcAft>
            </a:pPr>
            <a:r>
              <a:rPr lang="en-GB" dirty="0">
                <a:solidFill>
                  <a:prstClr val="black"/>
                </a:solidFill>
                <a:latin typeface="Arial Rounded MT Bold" panose="020F0704030504030204" pitchFamily="34" charset="0"/>
              </a:rPr>
              <a:t>Small scale housing schemes not exceeding 3 units </a:t>
            </a:r>
          </a:p>
        </p:txBody>
      </p:sp>
      <p:pic>
        <p:nvPicPr>
          <p:cNvPr id="3074" name="Picture 2" descr="D:\Bransgore\P7216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3663388" cy="274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Bransgore\P72168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887" y="4160569"/>
            <a:ext cx="3823275" cy="286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80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Vibrant communities </a:t>
            </a:r>
            <a:endParaRPr lang="en-GB" sz="4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800"/>
              </a:spcAft>
            </a:pPr>
            <a:r>
              <a:rPr lang="en-GB" sz="2800" dirty="0">
                <a:latin typeface="Arial Rounded MT Bold" panose="020F0704030504030204" pitchFamily="34" charset="0"/>
                <a:ea typeface="Calibri"/>
                <a:cs typeface="Times New Roman"/>
              </a:rPr>
              <a:t>Detailed policies on (</a:t>
            </a:r>
            <a:r>
              <a:rPr lang="en-GB" sz="2800" dirty="0" err="1">
                <a:latin typeface="Arial Rounded MT Bold" panose="020F0704030504030204" pitchFamily="34" charset="0"/>
                <a:ea typeface="Calibri"/>
                <a:cs typeface="Times New Roman"/>
              </a:rPr>
              <a:t>i</a:t>
            </a:r>
            <a:r>
              <a:rPr lang="en-GB" sz="2800" dirty="0">
                <a:latin typeface="Arial Rounded MT Bold" panose="020F0704030504030204" pitchFamily="34" charset="0"/>
                <a:ea typeface="Calibri"/>
                <a:cs typeface="Times New Roman"/>
              </a:rPr>
              <a:t>) replacement dwellings; (ii) extensions and (iii) outbuildings largely unaltered. </a:t>
            </a:r>
          </a:p>
          <a:p>
            <a:pPr>
              <a:spcAft>
                <a:spcPts val="1800"/>
              </a:spcAft>
            </a:pPr>
            <a:r>
              <a:rPr lang="en-GB" sz="2800" dirty="0">
                <a:latin typeface="Arial Rounded MT Bold" panose="020F0704030504030204" pitchFamily="34" charset="0"/>
                <a:ea typeface="Calibri"/>
                <a:cs typeface="Times New Roman"/>
              </a:rPr>
              <a:t>Rural exceptions sites policy to be  retained </a:t>
            </a:r>
            <a:r>
              <a:rPr lang="en-GB" sz="2800" dirty="0"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1404"/>
            <a:ext cx="3851920" cy="226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46" y="4590825"/>
            <a:ext cx="2279596" cy="224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90825"/>
            <a:ext cx="3131840" cy="22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699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br>
              <a:rPr lang="en-GB" b="1" dirty="0">
                <a:solidFill>
                  <a:prstClr val="white"/>
                </a:solidFill>
              </a:rPr>
            </a:br>
            <a:r>
              <a:rPr lang="en-GB" b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A sustainable local economy </a:t>
            </a:r>
            <a:br>
              <a:rPr lang="en-GB" b="1" dirty="0">
                <a:solidFill>
                  <a:prstClr val="white"/>
                </a:solidFill>
              </a:rPr>
            </a:br>
            <a:endParaRPr lang="en-GB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sz="3000" dirty="0">
                <a:latin typeface="Arial Rounded MT Bold" panose="020F0704030504030204" pitchFamily="34" charset="0"/>
              </a:rPr>
              <a:t>This section of the Local Plan works well and conforms to national policy. </a:t>
            </a:r>
          </a:p>
          <a:p>
            <a:endParaRPr lang="en-GB" sz="3000" dirty="0">
              <a:latin typeface="Arial Rounded MT Bold" panose="020F0704030504030204" pitchFamily="34" charset="0"/>
            </a:endParaRPr>
          </a:p>
          <a:p>
            <a:r>
              <a:rPr lang="en-GB" sz="3000" dirty="0">
                <a:latin typeface="Arial Rounded MT Bold" panose="020F0704030504030204" pitchFamily="34" charset="0"/>
              </a:rPr>
              <a:t>The existing policies on (</a:t>
            </a:r>
            <a:r>
              <a:rPr lang="en-GB" sz="3000" dirty="0" err="1">
                <a:latin typeface="Arial Rounded MT Bold" panose="020F0704030504030204" pitchFamily="34" charset="0"/>
              </a:rPr>
              <a:t>i</a:t>
            </a:r>
            <a:r>
              <a:rPr lang="en-GB" sz="3000" dirty="0">
                <a:latin typeface="Arial Rounded MT Bold" panose="020F0704030504030204" pitchFamily="34" charset="0"/>
              </a:rPr>
              <a:t>) safeguarding existing employment sites; (ii) tourism development; (iii) the redevelopment &amp; extensions to existing employment sites; (iv) recreational </a:t>
            </a:r>
            <a:r>
              <a:rPr lang="en-GB" sz="3000" dirty="0" err="1">
                <a:latin typeface="Arial Rounded MT Bold" panose="020F0704030504030204" pitchFamily="34" charset="0"/>
              </a:rPr>
              <a:t>horsekeeping</a:t>
            </a:r>
            <a:r>
              <a:rPr lang="en-GB" sz="3000" dirty="0">
                <a:latin typeface="Arial Rounded MT Bold" panose="020F0704030504030204" pitchFamily="34" charset="0"/>
              </a:rPr>
              <a:t>; and (v) farm diversification to remain largely unaltered. </a:t>
            </a: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84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38" y="0"/>
            <a:ext cx="9156837" cy="140364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Transport &amp;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spcAft>
                <a:spcPts val="1800"/>
              </a:spcAft>
            </a:pPr>
            <a:r>
              <a:rPr lang="en-GB" sz="2800" dirty="0">
                <a:latin typeface="Arial Rounded MT Bold" panose="020F0704030504030204" pitchFamily="34" charset="0"/>
                <a:ea typeface="Calibri"/>
                <a:cs typeface="Times New Roman"/>
              </a:rPr>
              <a:t>The </a:t>
            </a:r>
            <a:r>
              <a:rPr lang="en-GB" sz="2800" dirty="0">
                <a:latin typeface="Arial Rounded MT Bold" panose="020F0704030504030204" pitchFamily="34" charset="0"/>
              </a:rPr>
              <a:t>NPPF does not include maximum parking standards and therefore our Local Plan will need to set out parking standards. </a:t>
            </a:r>
          </a:p>
          <a:p>
            <a:pPr lvl="0">
              <a:spcAft>
                <a:spcPts val="1800"/>
              </a:spcAft>
            </a:pPr>
            <a:r>
              <a:rPr lang="en-GB" sz="2800" dirty="0">
                <a:latin typeface="Arial Rounded MT Bold" panose="020F0704030504030204" pitchFamily="34" charset="0"/>
                <a:ea typeface="Calibri"/>
                <a:cs typeface="Times New Roman"/>
              </a:rPr>
              <a:t>A number of NPAs safeguarding disused railway lines from development that would compromise their future use as alternative transport routes.</a:t>
            </a:r>
          </a:p>
          <a:p>
            <a:pPr lvl="0">
              <a:spcAft>
                <a:spcPts val="1800"/>
              </a:spcAft>
            </a:pPr>
            <a:r>
              <a:rPr lang="en-GB" sz="2800" dirty="0">
                <a:latin typeface="Arial Rounded MT Bold" panose="020F0704030504030204" pitchFamily="34" charset="0"/>
                <a:ea typeface="Calibri"/>
                <a:cs typeface="Times New Roman"/>
              </a:rPr>
              <a:t>The England Coastal Path will include land within the National Park and the Local Plan will include coverage of this.   </a:t>
            </a:r>
          </a:p>
          <a:p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47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Next 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Initial draft plan to be reported to the Authority meeting on 22 September 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Public consultation will run for eight weeks from 3 October – 28 November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Series of public ‘drop in’ sessions 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Ongoing engagement with New Forest forums and groups   </a:t>
            </a:r>
          </a:p>
        </p:txBody>
      </p:sp>
    </p:spTree>
    <p:extLst>
      <p:ext uri="{BB962C8B-B14F-4D97-AF65-F5344CB8AC3E}">
        <p14:creationId xmlns:p14="http://schemas.microsoft.com/office/powerpoint/2010/main" val="3613062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9" t="29125" r="32419" b="25690"/>
          <a:stretch/>
        </p:blipFill>
        <p:spPr bwMode="auto">
          <a:xfrm>
            <a:off x="0" y="210063"/>
            <a:ext cx="9056794" cy="66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Timetable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638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New Forest National Park</a:t>
            </a:r>
            <a:b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GB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Local Plan Review</a:t>
            </a:r>
            <a:endParaRPr lang="en-GB" sz="4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73" y="1412775"/>
            <a:ext cx="9167673" cy="608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54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This evening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Recap on work undertaken to date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Some key issues and challenges 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Initial draft local plan</a:t>
            </a:r>
          </a:p>
          <a:p>
            <a:pPr lvl="1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the main changes proposed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Timetable and next steps</a:t>
            </a:r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463"/>
            <a:ext cx="3919537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33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Work undertaken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sz="4000" dirty="0">
                <a:latin typeface="Arial Rounded MT Bold" panose="020F0704030504030204" pitchFamily="34" charset="0"/>
              </a:rPr>
              <a:t>Initial six week public consultation last September to help inform scope of review and identify key issues</a:t>
            </a:r>
          </a:p>
          <a:p>
            <a:endParaRPr lang="en-GB" sz="4000" dirty="0">
              <a:latin typeface="Arial Rounded MT Bold" panose="020F0704030504030204" pitchFamily="34" charset="0"/>
            </a:endParaRPr>
          </a:p>
          <a:p>
            <a:r>
              <a:rPr lang="en-GB" sz="4000" dirty="0">
                <a:latin typeface="Arial Rounded MT Bold" panose="020F0704030504030204" pitchFamily="34" charset="0"/>
              </a:rPr>
              <a:t>Comments received from over 60 respondents, including statutory consultees, constituent authorities, town/parish councils and residents</a:t>
            </a:r>
          </a:p>
          <a:p>
            <a:endParaRPr lang="en-GB" sz="4000" dirty="0">
              <a:latin typeface="Arial Rounded MT Bold" panose="020F0704030504030204" pitchFamily="34" charset="0"/>
            </a:endParaRPr>
          </a:p>
          <a:p>
            <a:r>
              <a:rPr lang="en-GB" sz="4000" dirty="0">
                <a:latin typeface="Arial Rounded MT Bold" panose="020F0704030504030204" pitchFamily="34" charset="0"/>
              </a:rPr>
              <a:t>Detailed comments made on areas including: </a:t>
            </a:r>
          </a:p>
          <a:p>
            <a:pPr lvl="1"/>
            <a:r>
              <a:rPr lang="en-GB" dirty="0">
                <a:latin typeface="Arial Rounded MT Bold" panose="020F0704030504030204" pitchFamily="34" charset="0"/>
              </a:rPr>
              <a:t>support for the protection of employment sites; </a:t>
            </a:r>
          </a:p>
          <a:p>
            <a:pPr lvl="1"/>
            <a:r>
              <a:rPr lang="en-GB" dirty="0">
                <a:latin typeface="Arial Rounded MT Bold" panose="020F0704030504030204" pitchFamily="34" charset="0"/>
              </a:rPr>
              <a:t>support for the existing settlement hierarchy; </a:t>
            </a:r>
          </a:p>
          <a:p>
            <a:pPr lvl="1"/>
            <a:r>
              <a:rPr lang="en-GB" dirty="0">
                <a:latin typeface="Arial Rounded MT Bold" panose="020F0704030504030204" pitchFamily="34" charset="0"/>
              </a:rPr>
              <a:t>detailed comments on policies on extensions, replacement dwellings, outbuildings and renewable energy;</a:t>
            </a:r>
          </a:p>
          <a:p>
            <a:pPr lvl="1"/>
            <a:r>
              <a:rPr lang="en-GB" dirty="0">
                <a:latin typeface="Arial Rounded MT Bold" panose="020F0704030504030204" pitchFamily="34" charset="0"/>
              </a:rPr>
              <a:t>the need to review habitat mitigation measures linked to the scale of development . </a:t>
            </a: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5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Work undertaken to 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0000" indent="-360000">
              <a:defRPr/>
            </a:pPr>
            <a:endParaRPr lang="en-GB" sz="1800" dirty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r>
              <a:rPr lang="en-GB" sz="3600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“Call for Sites”</a:t>
            </a:r>
          </a:p>
          <a:p>
            <a:pPr>
              <a:defRPr/>
            </a:pPr>
            <a:endParaRPr lang="en-GB" sz="3600" dirty="0">
              <a:solidFill>
                <a:prstClr val="black"/>
              </a:solidFill>
              <a:latin typeface="Arial Rounded MT Bold" panose="020F0704030504030204" pitchFamily="34" charset="0"/>
              <a:cs typeface="Arial" charset="0"/>
            </a:endParaRPr>
          </a:p>
          <a:p>
            <a:pPr>
              <a:defRPr/>
            </a:pPr>
            <a:r>
              <a:rPr lang="en-GB" sz="3600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A total of 120 sites put forward by local landowners and developers during the initial consultation.  </a:t>
            </a:r>
          </a:p>
          <a:p>
            <a:pPr>
              <a:defRPr/>
            </a:pPr>
            <a:endParaRPr lang="en-GB" sz="3600" dirty="0">
              <a:solidFill>
                <a:prstClr val="black"/>
              </a:solidFill>
              <a:latin typeface="Arial Rounded MT Bold" panose="020F0704030504030204" pitchFamily="34" charset="0"/>
              <a:cs typeface="Arial" charset="0"/>
            </a:endParaRPr>
          </a:p>
          <a:p>
            <a:pPr>
              <a:defRPr/>
            </a:pPr>
            <a:r>
              <a:rPr lang="en-GB" sz="3600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Sites include land within or adjacent to 22 villages amounting to circa 2,000 dwellings</a:t>
            </a:r>
          </a:p>
          <a:p>
            <a:pPr>
              <a:defRPr/>
            </a:pPr>
            <a:endParaRPr lang="en-GB" sz="3600" dirty="0">
              <a:solidFill>
                <a:prstClr val="black"/>
              </a:solidFill>
              <a:latin typeface="Arial Rounded MT Bold" panose="020F0704030504030204" pitchFamily="34" charset="0"/>
              <a:cs typeface="Arial" charset="0"/>
            </a:endParaRPr>
          </a:p>
          <a:p>
            <a:pPr>
              <a:defRPr/>
            </a:pPr>
            <a:r>
              <a:rPr lang="en-GB" sz="3600" dirty="0">
                <a:solidFill>
                  <a:prstClr val="black"/>
                </a:solidFill>
                <a:latin typeface="Arial Rounded MT Bold" panose="020F0704030504030204" pitchFamily="34" charset="0"/>
                <a:cs typeface="Arial" charset="0"/>
              </a:rPr>
              <a:t>All of the submitted sites have been assessed to determine their suitability</a:t>
            </a:r>
            <a:endParaRPr lang="en-GB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9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Work undertaken to 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Various meetings with Parish Councils – through NFALC  and parish quadrants  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Topic based workshops </a:t>
            </a:r>
          </a:p>
          <a:p>
            <a:pPr lvl="1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Historic environment</a:t>
            </a:r>
          </a:p>
          <a:p>
            <a:pPr lvl="1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Business and employment</a:t>
            </a:r>
          </a:p>
          <a:p>
            <a:pPr lvl="1"/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Commoning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Role of the larger Estates 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Liaison with neighbouring authorities 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Discussions with statutory consultees</a:t>
            </a:r>
          </a:p>
        </p:txBody>
      </p:sp>
    </p:spTree>
    <p:extLst>
      <p:ext uri="{BB962C8B-B14F-4D97-AF65-F5344CB8AC3E}">
        <p14:creationId xmlns:p14="http://schemas.microsoft.com/office/powerpoint/2010/main" val="325071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Some key considerations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New Local Plan needs to take account of national planning policy 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Much of existing local plan remains relevant and up to date</a:t>
            </a:r>
          </a:p>
          <a:p>
            <a:pPr lvl="1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core policies continue to be supported on appeal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Opportunity to ‘fine tune’ some policies based on experience of last 5 years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508261" cy="495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85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80512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Some key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Conserving and enhancing a naturally protected landscape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Avoiding and mitigating impacts of new development on protected habitats 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Preventing loss of local distinctiveness and heritage assets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Supporting new housing for local needs</a:t>
            </a:r>
          </a:p>
          <a:p>
            <a:pPr lvl="1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no longer </a:t>
            </a:r>
            <a:r>
              <a:rPr lang="en-GB" sz="240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able to seek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affordable housing on schemes of 5 dwellings or less </a:t>
            </a:r>
          </a:p>
        </p:txBody>
      </p:sp>
    </p:spTree>
    <p:extLst>
      <p:ext uri="{BB962C8B-B14F-4D97-AF65-F5344CB8AC3E}">
        <p14:creationId xmlns:p14="http://schemas.microsoft.com/office/powerpoint/2010/main" val="423172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Content of new local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Include executive summary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Set out its relationship with other plans, e.g. the new Partnership Plan, existing RMS  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New policy on major development</a:t>
            </a:r>
          </a:p>
          <a:p>
            <a:pPr lvl="1"/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Fawley Power Station</a:t>
            </a:r>
          </a:p>
          <a:p>
            <a:pPr lvl="1"/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Dibden Bay </a:t>
            </a:r>
          </a:p>
          <a:p>
            <a:r>
              <a:rPr lang="en-GB" sz="2800" dirty="0">
                <a:latin typeface="Arial Rounded MT Bold" panose="020F0704030504030204" pitchFamily="34" charset="0"/>
              </a:rPr>
              <a:t>Retain existing structure and chapter headings</a:t>
            </a: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5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38" y="0"/>
            <a:ext cx="9156837" cy="140364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Protecting &amp; enhancing the natural environment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Arial Rounded MT Bold" panose="020F0704030504030204" pitchFamily="34" charset="0"/>
              </a:rPr>
              <a:t>A number of policies remain largely unaltered e.g. international, national &amp; local wildlife sites </a:t>
            </a:r>
          </a:p>
          <a:p>
            <a:r>
              <a:rPr lang="en-GB" sz="2400" dirty="0">
                <a:latin typeface="Arial Rounded MT Bold" panose="020F0704030504030204" pitchFamily="34" charset="0"/>
              </a:rPr>
              <a:t>Policies on green infrastructure and local greenspaces updated to reflect likely future SANG applications </a:t>
            </a:r>
          </a:p>
          <a:p>
            <a:r>
              <a:rPr lang="en-GB" sz="2400" dirty="0">
                <a:latin typeface="Arial Rounded MT Bold" panose="020F0704030504030204" pitchFamily="34" charset="0"/>
              </a:rPr>
              <a:t>Policies on climate change and renewable energy updated to clarify the appropriate scale of renewable energy schemes</a:t>
            </a:r>
          </a:p>
          <a:p>
            <a:r>
              <a:rPr lang="en-GB" sz="2400" dirty="0">
                <a:latin typeface="Arial Rounded MT Bold" panose="020F0704030504030204" pitchFamily="34" charset="0"/>
              </a:rPr>
              <a:t>New policy areas include: (</a:t>
            </a:r>
            <a:r>
              <a:rPr lang="en-GB" sz="2400" dirty="0" err="1">
                <a:latin typeface="Arial Rounded MT Bold" panose="020F0704030504030204" pitchFamily="34" charset="0"/>
              </a:rPr>
              <a:t>i</a:t>
            </a:r>
            <a:r>
              <a:rPr lang="en-GB" sz="2400" dirty="0">
                <a:latin typeface="Arial Rounded MT Bold" panose="020F0704030504030204" pitchFamily="34" charset="0"/>
              </a:rPr>
              <a:t>) landscape character; (ii) trees, woodlands &amp; hedgerows; and (iii) tranquillity </a:t>
            </a:r>
          </a:p>
        </p:txBody>
      </p:sp>
    </p:spTree>
    <p:extLst>
      <p:ext uri="{BB962C8B-B14F-4D97-AF65-F5344CB8AC3E}">
        <p14:creationId xmlns:p14="http://schemas.microsoft.com/office/powerpoint/2010/main" val="1887136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994</Words>
  <Application>Microsoft Office PowerPoint</Application>
  <PresentationFormat>On-screen Show (4:3)</PresentationFormat>
  <Paragraphs>114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Rounded MT Bold</vt:lpstr>
      <vt:lpstr>Calibri</vt:lpstr>
      <vt:lpstr>Times New Roman</vt:lpstr>
      <vt:lpstr>Office Theme</vt:lpstr>
      <vt:lpstr>New Forest National Park Local Plan Review</vt:lpstr>
      <vt:lpstr>This evening</vt:lpstr>
      <vt:lpstr>Work undertaken to date</vt:lpstr>
      <vt:lpstr>Work undertaken to date </vt:lpstr>
      <vt:lpstr>Work undertaken to date </vt:lpstr>
      <vt:lpstr>Some key considerations    </vt:lpstr>
      <vt:lpstr>Some key challenges</vt:lpstr>
      <vt:lpstr>Content of new local plan</vt:lpstr>
      <vt:lpstr>Protecting &amp; enhancing the natural environment </vt:lpstr>
      <vt:lpstr> The built &amp; historic environment </vt:lpstr>
      <vt:lpstr>Vibrant communities </vt:lpstr>
      <vt:lpstr>Vibrant communities </vt:lpstr>
      <vt:lpstr>Estate workers’ housing </vt:lpstr>
      <vt:lpstr>Vibrant communities </vt:lpstr>
      <vt:lpstr> A sustainable local economy  </vt:lpstr>
      <vt:lpstr>Transport &amp; access</vt:lpstr>
      <vt:lpstr>Next steps </vt:lpstr>
      <vt:lpstr>Timetable</vt:lpstr>
      <vt:lpstr>New Forest National Park Local Plan Review</vt:lpstr>
    </vt:vector>
  </TitlesOfParts>
  <Company>New Forest National Park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 Restoration</dc:title>
  <dc:creator>Steve Avery</dc:creator>
  <cp:lastModifiedBy>Comm3</cp:lastModifiedBy>
  <cp:revision>67</cp:revision>
  <cp:lastPrinted>2016-09-01T14:40:35Z</cp:lastPrinted>
  <dcterms:created xsi:type="dcterms:W3CDTF">2015-09-01T08:49:55Z</dcterms:created>
  <dcterms:modified xsi:type="dcterms:W3CDTF">2016-09-01T18:00:02Z</dcterms:modified>
</cp:coreProperties>
</file>